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3"/>
  </p:notesMasterIdLst>
  <p:sldIdLst>
    <p:sldId id="256" r:id="rId5"/>
    <p:sldId id="455" r:id="rId6"/>
    <p:sldId id="258" r:id="rId7"/>
    <p:sldId id="260" r:id="rId8"/>
    <p:sldId id="261" r:id="rId9"/>
    <p:sldId id="262" r:id="rId10"/>
    <p:sldId id="263" r:id="rId11"/>
    <p:sldId id="401" r:id="rId12"/>
    <p:sldId id="264" r:id="rId13"/>
    <p:sldId id="402" r:id="rId14"/>
    <p:sldId id="265" r:id="rId15"/>
    <p:sldId id="403" r:id="rId16"/>
    <p:sldId id="269" r:id="rId17"/>
    <p:sldId id="270" r:id="rId18"/>
    <p:sldId id="268" r:id="rId19"/>
    <p:sldId id="266" r:id="rId20"/>
    <p:sldId id="404" r:id="rId21"/>
    <p:sldId id="405" r:id="rId22"/>
    <p:sldId id="406" r:id="rId23"/>
    <p:sldId id="271" r:id="rId24"/>
    <p:sldId id="409" r:id="rId25"/>
    <p:sldId id="326" r:id="rId26"/>
    <p:sldId id="327" r:id="rId27"/>
    <p:sldId id="275" r:id="rId28"/>
    <p:sldId id="276" r:id="rId29"/>
    <p:sldId id="408" r:id="rId30"/>
    <p:sldId id="279" r:id="rId31"/>
    <p:sldId id="281" r:id="rId32"/>
    <p:sldId id="322" r:id="rId33"/>
    <p:sldId id="283" r:id="rId34"/>
    <p:sldId id="284" r:id="rId35"/>
    <p:sldId id="285" r:id="rId36"/>
    <p:sldId id="286" r:id="rId37"/>
    <p:sldId id="287" r:id="rId38"/>
    <p:sldId id="324" r:id="rId39"/>
    <p:sldId id="325" r:id="rId40"/>
    <p:sldId id="288" r:id="rId41"/>
    <p:sldId id="410" r:id="rId42"/>
  </p:sldIdLst>
  <p:sldSz cx="18288000" cy="10287000"/>
  <p:notesSz cx="7315200" cy="9601200"/>
  <p:embeddedFontLst>
    <p:embeddedFont>
      <p:font typeface="Avenir Next LT Pro" panose="020B0504020202020204" pitchFamily="3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Now" panose="020B0604020202020204" charset="0"/>
      <p:regular r:id="rId52"/>
      <p:bold r:id="rId53"/>
    </p:embeddedFont>
    <p:embeddedFont>
      <p:font typeface="Now Bold" panose="020B0604020202020204" charset="0"/>
      <p:regular r:id="rId54"/>
    </p:embeddedFont>
    <p:embeddedFont>
      <p:font typeface="Sailors" panose="02000000000000000000" charset="0"/>
      <p:regular r:id="rId55"/>
    </p:embeddedFont>
    <p:embeddedFont>
      <p:font typeface="Trade Gothic Next Light" panose="020B0403040303020004" pitchFamily="34" charset="0"/>
      <p:regular r:id="rId56"/>
      <p: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a Whitty" initials="TW" lastIdx="1" clrIdx="0">
    <p:extLst>
      <p:ext uri="{19B8F6BF-5375-455C-9EA6-DF929625EA0E}">
        <p15:presenceInfo xmlns:p15="http://schemas.microsoft.com/office/powerpoint/2012/main" userId="851c814c537292c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44A"/>
    <a:srgbClr val="0A9396"/>
    <a:srgbClr val="43AA8B"/>
    <a:srgbClr val="FBB38F"/>
    <a:srgbClr val="FBAC85"/>
    <a:srgbClr val="CCEAE0"/>
    <a:srgbClr val="F4A261"/>
    <a:srgbClr val="85A1A5"/>
    <a:srgbClr val="264653"/>
    <a:srgbClr val="00121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39" autoAdjust="0"/>
    <p:restoredTop sz="95226" autoAdjust="0"/>
  </p:normalViewPr>
  <p:slideViewPr>
    <p:cSldViewPr>
      <p:cViewPr varScale="1">
        <p:scale>
          <a:sx n="73" d="100"/>
          <a:sy n="73" d="100"/>
        </p:scale>
        <p:origin x="36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56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1728"/>
          </a:xfrm>
          <a:prstGeom prst="rect">
            <a:avLst/>
          </a:prstGeom>
        </p:spPr>
        <p:txBody>
          <a:bodyPr vert="horz" lIns="97320" tIns="48660" rIns="97320" bIns="48660" rtlCol="0"/>
          <a:lstStyle>
            <a:lvl1pPr algn="l">
              <a:defRPr sz="1300"/>
            </a:lvl1pPr>
          </a:lstStyle>
          <a:p>
            <a:endParaRPr lang="en-US"/>
          </a:p>
        </p:txBody>
      </p:sp>
      <p:sp>
        <p:nvSpPr>
          <p:cNvPr id="3" name="Date Placeholder 2"/>
          <p:cNvSpPr>
            <a:spLocks noGrp="1"/>
          </p:cNvSpPr>
          <p:nvPr>
            <p:ph type="dt" idx="1"/>
          </p:nvPr>
        </p:nvSpPr>
        <p:spPr>
          <a:xfrm>
            <a:off x="4143587" y="1"/>
            <a:ext cx="3169920" cy="481728"/>
          </a:xfrm>
          <a:prstGeom prst="rect">
            <a:avLst/>
          </a:prstGeom>
        </p:spPr>
        <p:txBody>
          <a:bodyPr vert="horz" lIns="97320" tIns="48660" rIns="97320" bIns="48660" rtlCol="0"/>
          <a:lstStyle>
            <a:lvl1pPr algn="r">
              <a:defRPr sz="1300"/>
            </a:lvl1pPr>
          </a:lstStyle>
          <a:p>
            <a:fld id="{23950CA8-D9EE-4AEF-80F3-D11AD333E191}" type="datetimeFigureOut">
              <a:rPr lang="en-US" smtClean="0"/>
              <a:t>1/11/2022</a:t>
            </a:fld>
            <a:endParaRPr lang="en-US"/>
          </a:p>
        </p:txBody>
      </p:sp>
      <p:sp>
        <p:nvSpPr>
          <p:cNvPr id="4" name="Slide Image Placeholder 3"/>
          <p:cNvSpPr>
            <a:spLocks noGrp="1" noRot="1" noChangeAspect="1"/>
          </p:cNvSpPr>
          <p:nvPr>
            <p:ph type="sldImg" idx="2"/>
          </p:nvPr>
        </p:nvSpPr>
        <p:spPr>
          <a:xfrm>
            <a:off x="777875" y="1201738"/>
            <a:ext cx="5759450" cy="3240087"/>
          </a:xfrm>
          <a:prstGeom prst="rect">
            <a:avLst/>
          </a:prstGeom>
          <a:noFill/>
          <a:ln w="12700">
            <a:solidFill>
              <a:prstClr val="black"/>
            </a:solidFill>
          </a:ln>
        </p:spPr>
        <p:txBody>
          <a:bodyPr vert="horz" lIns="97320" tIns="48660" rIns="97320" bIns="48660"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7320" tIns="48660" rIns="97320" bIns="4866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477"/>
            <a:ext cx="3169920" cy="481725"/>
          </a:xfrm>
          <a:prstGeom prst="rect">
            <a:avLst/>
          </a:prstGeom>
        </p:spPr>
        <p:txBody>
          <a:bodyPr vert="horz" lIns="97320" tIns="48660" rIns="97320" bIns="48660"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7"/>
            <a:ext cx="3169920" cy="481725"/>
          </a:xfrm>
          <a:prstGeom prst="rect">
            <a:avLst/>
          </a:prstGeom>
        </p:spPr>
        <p:txBody>
          <a:bodyPr vert="horz" lIns="97320" tIns="48660" rIns="97320" bIns="48660" rtlCol="0" anchor="b"/>
          <a:lstStyle>
            <a:lvl1pPr algn="r">
              <a:defRPr sz="1300"/>
            </a:lvl1pPr>
          </a:lstStyle>
          <a:p>
            <a:fld id="{2C9763FA-5474-4A40-8AD4-E60B2E3BE63F}" type="slidenum">
              <a:rPr lang="en-US" smtClean="0"/>
              <a:t>‹#›</a:t>
            </a:fld>
            <a:endParaRPr lang="en-US"/>
          </a:p>
        </p:txBody>
      </p:sp>
    </p:spTree>
    <p:extLst>
      <p:ext uri="{BB962C8B-B14F-4D97-AF65-F5344CB8AC3E}">
        <p14:creationId xmlns:p14="http://schemas.microsoft.com/office/powerpoint/2010/main" val="2920329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763FA-5474-4A40-8AD4-E60B2E3BE63F}" type="slidenum">
              <a:rPr lang="en-US" smtClean="0"/>
              <a:t>1</a:t>
            </a:fld>
            <a:endParaRPr lang="en-US"/>
          </a:p>
        </p:txBody>
      </p:sp>
    </p:spTree>
    <p:extLst>
      <p:ext uri="{BB962C8B-B14F-4D97-AF65-F5344CB8AC3E}">
        <p14:creationId xmlns:p14="http://schemas.microsoft.com/office/powerpoint/2010/main" val="302223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763FA-5474-4A40-8AD4-E60B2E3BE63F}" type="slidenum">
              <a:rPr lang="en-US" smtClean="0"/>
              <a:t>2</a:t>
            </a:fld>
            <a:endParaRPr lang="en-US"/>
          </a:p>
        </p:txBody>
      </p:sp>
    </p:spTree>
    <p:extLst>
      <p:ext uri="{BB962C8B-B14F-4D97-AF65-F5344CB8AC3E}">
        <p14:creationId xmlns:p14="http://schemas.microsoft.com/office/powerpoint/2010/main" val="4159437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763FA-5474-4A40-8AD4-E60B2E3BE63F}" type="slidenum">
              <a:rPr lang="en-US" smtClean="0"/>
              <a:t>8</a:t>
            </a:fld>
            <a:endParaRPr lang="en-US"/>
          </a:p>
        </p:txBody>
      </p:sp>
    </p:spTree>
    <p:extLst>
      <p:ext uri="{BB962C8B-B14F-4D97-AF65-F5344CB8AC3E}">
        <p14:creationId xmlns:p14="http://schemas.microsoft.com/office/powerpoint/2010/main" val="70552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763FA-5474-4A40-8AD4-E60B2E3BE63F}" type="slidenum">
              <a:rPr lang="en-US" smtClean="0"/>
              <a:t>14</a:t>
            </a:fld>
            <a:endParaRPr lang="en-US"/>
          </a:p>
        </p:txBody>
      </p:sp>
    </p:spTree>
    <p:extLst>
      <p:ext uri="{BB962C8B-B14F-4D97-AF65-F5344CB8AC3E}">
        <p14:creationId xmlns:p14="http://schemas.microsoft.com/office/powerpoint/2010/main" val="2024869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763FA-5474-4A40-8AD4-E60B2E3BE63F}" type="slidenum">
              <a:rPr lang="en-US" smtClean="0"/>
              <a:t>18</a:t>
            </a:fld>
            <a:endParaRPr lang="en-US"/>
          </a:p>
        </p:txBody>
      </p:sp>
    </p:spTree>
    <p:extLst>
      <p:ext uri="{BB962C8B-B14F-4D97-AF65-F5344CB8AC3E}">
        <p14:creationId xmlns:p14="http://schemas.microsoft.com/office/powerpoint/2010/main" val="325656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svg"/><Relationship Id="rId7" Type="http://schemas.openxmlformats.org/officeDocument/2006/relationships/image" Target="../media/image30.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hyperlink" Target="https://creativecommons.org/licenses/by-nc/4.0/"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8.pn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addressing a group of people&#10;&#10;Description automatically generated with medium confidence">
            <a:extLst>
              <a:ext uri="{FF2B5EF4-FFF2-40B4-BE49-F238E27FC236}">
                <a16:creationId xmlns:a16="http://schemas.microsoft.com/office/drawing/2014/main" id="{842DFC5B-AFA6-4F3C-BEB2-C2A62F5BB9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7" y="0"/>
            <a:ext cx="18288000" cy="10287000"/>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327"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txBody>
          <a:bodyPr/>
          <a:lstStyle/>
          <a:p>
            <a:endParaRPr lang="en-US" dirty="0"/>
          </a:p>
        </p:txBody>
      </p:sp>
      <p:sp>
        <p:nvSpPr>
          <p:cNvPr id="3" name="TextBox 3"/>
          <p:cNvSpPr txBox="1"/>
          <p:nvPr/>
        </p:nvSpPr>
        <p:spPr>
          <a:xfrm>
            <a:off x="2057400" y="8479335"/>
            <a:ext cx="3912922" cy="523875"/>
          </a:xfrm>
          <a:prstGeom prst="rect">
            <a:avLst/>
          </a:prstGeom>
        </p:spPr>
        <p:txBody>
          <a:bodyPr lIns="0" tIns="0" rIns="0" bIns="0" rtlCol="0" anchor="t">
            <a:spAutoFit/>
          </a:bodyPr>
          <a:lstStyle/>
          <a:p>
            <a:pPr>
              <a:lnSpc>
                <a:spcPts val="4200"/>
              </a:lnSpc>
            </a:pPr>
            <a:r>
              <a:rPr lang="en-US" sz="3000" dirty="0">
                <a:solidFill>
                  <a:srgbClr val="FFFFFF"/>
                </a:solidFill>
                <a:latin typeface="Now"/>
              </a:rPr>
              <a:t>TRAINING MODULES</a:t>
            </a:r>
          </a:p>
        </p:txBody>
      </p:sp>
      <p:sp>
        <p:nvSpPr>
          <p:cNvPr id="4" name="AutoShape 4"/>
          <p:cNvSpPr/>
          <p:nvPr/>
        </p:nvSpPr>
        <p:spPr>
          <a:xfrm>
            <a:off x="2057400" y="8320069"/>
            <a:ext cx="3912922" cy="0"/>
          </a:xfrm>
          <a:prstGeom prst="line">
            <a:avLst/>
          </a:prstGeom>
          <a:ln w="28575" cap="rnd">
            <a:solidFill>
              <a:srgbClr val="FFFFFF"/>
            </a:solidFill>
            <a:prstDash val="sysDot"/>
            <a:headEnd type="none" w="sm" len="sm"/>
            <a:tailEnd type="none" w="sm" len="sm"/>
          </a:ln>
        </p:spPr>
      </p:sp>
      <p:sp>
        <p:nvSpPr>
          <p:cNvPr id="5" name="TextBox 5"/>
          <p:cNvSpPr txBox="1"/>
          <p:nvPr/>
        </p:nvSpPr>
        <p:spPr>
          <a:xfrm>
            <a:off x="2057400" y="7723427"/>
            <a:ext cx="3912922" cy="412750"/>
          </a:xfrm>
          <a:prstGeom prst="rect">
            <a:avLst/>
          </a:prstGeom>
        </p:spPr>
        <p:txBody>
          <a:bodyPr lIns="0" tIns="0" rIns="0" bIns="0" rtlCol="0" anchor="t">
            <a:spAutoFit/>
          </a:bodyPr>
          <a:lstStyle/>
          <a:p>
            <a:pPr>
              <a:lnSpc>
                <a:spcPts val="3499"/>
              </a:lnSpc>
            </a:pPr>
            <a:r>
              <a:rPr lang="en-US" sz="2499" dirty="0">
                <a:solidFill>
                  <a:srgbClr val="FFFFFF"/>
                </a:solidFill>
                <a:latin typeface="Now"/>
              </a:rPr>
              <a:t>KNOWLEDGE PRODUCT</a:t>
            </a:r>
          </a:p>
        </p:txBody>
      </p:sp>
      <p:pic>
        <p:nvPicPr>
          <p:cNvPr id="16" name="Picture 15">
            <a:extLst>
              <a:ext uri="{FF2B5EF4-FFF2-40B4-BE49-F238E27FC236}">
                <a16:creationId xmlns:a16="http://schemas.microsoft.com/office/drawing/2014/main" id="{F7C2F115-50B8-44D1-A055-C92E8EB3FF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54400" y="7125353"/>
            <a:ext cx="1192333" cy="1183786"/>
          </a:xfrm>
          <a:prstGeom prst="rect">
            <a:avLst/>
          </a:prstGeom>
        </p:spPr>
      </p:pic>
      <p:sp>
        <p:nvSpPr>
          <p:cNvPr id="18" name="TextBox 4">
            <a:extLst>
              <a:ext uri="{FF2B5EF4-FFF2-40B4-BE49-F238E27FC236}">
                <a16:creationId xmlns:a16="http://schemas.microsoft.com/office/drawing/2014/main" id="{924C7B60-C665-43E8-A9DC-D85A1114A5F2}"/>
              </a:ext>
            </a:extLst>
          </p:cNvPr>
          <p:cNvSpPr txBox="1"/>
          <p:nvPr/>
        </p:nvSpPr>
        <p:spPr>
          <a:xfrm>
            <a:off x="11296277" y="314480"/>
            <a:ext cx="6610723" cy="561820"/>
          </a:xfrm>
          <a:prstGeom prst="rect">
            <a:avLst/>
          </a:prstGeom>
        </p:spPr>
        <p:txBody>
          <a:bodyPr wrap="square" lIns="0" tIns="0" rIns="0" bIns="0" rtlCol="0" anchor="t">
            <a:spAutoFit/>
          </a:bodyPr>
          <a:lstStyle/>
          <a:p>
            <a:pPr algn="r">
              <a:lnSpc>
                <a:spcPts val="2240"/>
              </a:lnSpc>
            </a:pPr>
            <a:r>
              <a:rPr lang="en-US" dirty="0">
                <a:solidFill>
                  <a:schemeClr val="bg1"/>
                </a:solidFill>
                <a:latin typeface="Now"/>
              </a:rPr>
              <a:t>Women’s savings group meeting in </a:t>
            </a:r>
            <a:r>
              <a:rPr lang="en-US" dirty="0" err="1">
                <a:solidFill>
                  <a:schemeClr val="bg1"/>
                </a:solidFill>
                <a:latin typeface="Now"/>
              </a:rPr>
              <a:t>Ou</a:t>
            </a:r>
            <a:r>
              <a:rPr lang="en-US" dirty="0">
                <a:solidFill>
                  <a:schemeClr val="bg1"/>
                </a:solidFill>
                <a:latin typeface="Now"/>
              </a:rPr>
              <a:t> </a:t>
            </a:r>
            <a:r>
              <a:rPr lang="en-US" dirty="0" err="1">
                <a:solidFill>
                  <a:schemeClr val="bg1"/>
                </a:solidFill>
                <a:latin typeface="Now"/>
              </a:rPr>
              <a:t>Akol</a:t>
            </a:r>
            <a:r>
              <a:rPr lang="en-US" dirty="0">
                <a:solidFill>
                  <a:schemeClr val="bg1"/>
                </a:solidFill>
                <a:latin typeface="Now"/>
              </a:rPr>
              <a:t>, Cambodia. </a:t>
            </a:r>
            <a:br>
              <a:rPr lang="en-US" dirty="0">
                <a:solidFill>
                  <a:schemeClr val="bg1"/>
                </a:solidFill>
                <a:latin typeface="Now"/>
              </a:rPr>
            </a:br>
            <a:r>
              <a:rPr lang="en-US" dirty="0">
                <a:solidFill>
                  <a:schemeClr val="bg1"/>
                </a:solidFill>
                <a:latin typeface="Now"/>
              </a:rPr>
              <a:t>© </a:t>
            </a:r>
            <a:r>
              <a:rPr lang="en-US" dirty="0" err="1">
                <a:solidFill>
                  <a:schemeClr val="bg1"/>
                </a:solidFill>
                <a:latin typeface="Now"/>
              </a:rPr>
              <a:t>Sokrith</a:t>
            </a:r>
            <a:r>
              <a:rPr lang="en-US" dirty="0">
                <a:solidFill>
                  <a:schemeClr val="bg1"/>
                </a:solidFill>
                <a:latin typeface="Now"/>
              </a:rPr>
              <a:t> Heng, Conservation International</a:t>
            </a:r>
          </a:p>
        </p:txBody>
      </p:sp>
      <p:sp>
        <p:nvSpPr>
          <p:cNvPr id="21" name="TextBox 16">
            <a:extLst>
              <a:ext uri="{FF2B5EF4-FFF2-40B4-BE49-F238E27FC236}">
                <a16:creationId xmlns:a16="http://schemas.microsoft.com/office/drawing/2014/main" id="{5E994D7B-FF65-410A-B387-EB58A3F6EBAD}"/>
              </a:ext>
            </a:extLst>
          </p:cNvPr>
          <p:cNvSpPr txBox="1"/>
          <p:nvPr/>
        </p:nvSpPr>
        <p:spPr>
          <a:xfrm>
            <a:off x="15411077" y="7946008"/>
            <a:ext cx="2685044" cy="482120"/>
          </a:xfrm>
          <a:prstGeom prst="rect">
            <a:avLst/>
          </a:prstGeom>
        </p:spPr>
        <p:txBody>
          <a:bodyPr wrap="square" lIns="0" tIns="0" rIns="0" bIns="0" rtlCol="0" anchor="t">
            <a:spAutoFit/>
          </a:bodyPr>
          <a:lstStyle/>
          <a:p>
            <a:pPr algn="ctr">
              <a:lnSpc>
                <a:spcPts val="4409"/>
              </a:lnSpc>
            </a:pPr>
            <a:r>
              <a:rPr lang="en-US" sz="3600" dirty="0">
                <a:solidFill>
                  <a:srgbClr val="CCEAE0"/>
                </a:solidFill>
                <a:latin typeface="Sailors"/>
              </a:rPr>
              <a:t>Keiruna</a:t>
            </a:r>
          </a:p>
        </p:txBody>
      </p:sp>
      <p:sp>
        <p:nvSpPr>
          <p:cNvPr id="22" name="TextBox 16">
            <a:extLst>
              <a:ext uri="{FF2B5EF4-FFF2-40B4-BE49-F238E27FC236}">
                <a16:creationId xmlns:a16="http://schemas.microsoft.com/office/drawing/2014/main" id="{9654A6E6-1E6B-42A5-899A-0DEE71ACF35B}"/>
              </a:ext>
            </a:extLst>
          </p:cNvPr>
          <p:cNvSpPr txBox="1"/>
          <p:nvPr/>
        </p:nvSpPr>
        <p:spPr>
          <a:xfrm>
            <a:off x="16078200" y="8191500"/>
            <a:ext cx="2685044" cy="455894"/>
          </a:xfrm>
          <a:prstGeom prst="rect">
            <a:avLst/>
          </a:prstGeom>
        </p:spPr>
        <p:txBody>
          <a:bodyPr wrap="square" lIns="0" tIns="0" rIns="0" bIns="0" rtlCol="0" anchor="t">
            <a:spAutoFit/>
          </a:bodyPr>
          <a:lstStyle/>
          <a:p>
            <a:pPr algn="ctr">
              <a:lnSpc>
                <a:spcPts val="4409"/>
              </a:lnSpc>
            </a:pPr>
            <a:r>
              <a:rPr lang="en-US" sz="2000" dirty="0" err="1">
                <a:solidFill>
                  <a:schemeClr val="bg1"/>
                </a:solidFill>
                <a:latin typeface="Sailors"/>
              </a:rPr>
              <a:t>inc</a:t>
            </a:r>
            <a:endParaRPr lang="en-US" sz="2000" dirty="0">
              <a:solidFill>
                <a:schemeClr val="bg1"/>
              </a:solidFill>
              <a:latin typeface="Sailors"/>
            </a:endParaRPr>
          </a:p>
        </p:txBody>
      </p:sp>
      <p:pic>
        <p:nvPicPr>
          <p:cNvPr id="8" name="Picture 7">
            <a:extLst>
              <a:ext uri="{FF2B5EF4-FFF2-40B4-BE49-F238E27FC236}">
                <a16:creationId xmlns:a16="http://schemas.microsoft.com/office/drawing/2014/main" id="{CD3000D8-B4AD-4D4E-8E42-60CAE8BF8A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19200" y="2777458"/>
            <a:ext cx="6480610" cy="2651990"/>
          </a:xfrm>
          <a:prstGeom prst="rect">
            <a:avLst/>
          </a:prstGeom>
        </p:spPr>
      </p:pic>
      <p:sp>
        <p:nvSpPr>
          <p:cNvPr id="7" name="TextBox 7"/>
          <p:cNvSpPr txBox="1"/>
          <p:nvPr/>
        </p:nvSpPr>
        <p:spPr>
          <a:xfrm>
            <a:off x="1371600" y="2936723"/>
            <a:ext cx="7950720" cy="3693319"/>
          </a:xfrm>
          <a:prstGeom prst="rect">
            <a:avLst/>
          </a:prstGeom>
        </p:spPr>
        <p:txBody>
          <a:bodyPr lIns="0" tIns="0" rIns="0" bIns="0" rtlCol="0" anchor="t">
            <a:spAutoFit/>
          </a:bodyPr>
          <a:lstStyle/>
          <a:p>
            <a:r>
              <a:rPr lang="en-US" sz="8000" dirty="0">
                <a:solidFill>
                  <a:srgbClr val="FFFFFF"/>
                </a:solidFill>
                <a:latin typeface="Now"/>
              </a:rPr>
              <a:t>Empowering women in </a:t>
            </a:r>
            <a:r>
              <a:rPr lang="en-US" sz="8000" dirty="0">
                <a:solidFill>
                  <a:srgbClr val="FFFFFF"/>
                </a:solidFill>
                <a:latin typeface="Now" panose="020B0604020202020204" charset="0"/>
              </a:rPr>
              <a:t>conservation</a:t>
            </a:r>
          </a:p>
        </p:txBody>
      </p:sp>
      <p:pic>
        <p:nvPicPr>
          <p:cNvPr id="6" name="Picture 5" descr="Text&#10;&#10;Description automatically generated">
            <a:extLst>
              <a:ext uri="{FF2B5EF4-FFF2-40B4-BE49-F238E27FC236}">
                <a16:creationId xmlns:a16="http://schemas.microsoft.com/office/drawing/2014/main" id="{81DF92E5-8AB2-499B-89FD-265DD0238D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517188" y="8833618"/>
            <a:ext cx="3426823" cy="113753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365708" y="1943051"/>
            <a:ext cx="17363558" cy="8043753"/>
            <a:chOff x="0" y="0"/>
            <a:chExt cx="5873599" cy="1913890"/>
          </a:xfrm>
          <a:solidFill>
            <a:srgbClr val="0A9396"/>
          </a:solidFill>
        </p:grpSpPr>
        <p:sp>
          <p:nvSpPr>
            <p:cNvPr id="24" name="Freeform 24"/>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grpFill/>
          </p:spPr>
        </p:sp>
      </p:grpSp>
      <p:pic>
        <p:nvPicPr>
          <p:cNvPr id="36" name="Picture 11">
            <a:extLst>
              <a:ext uri="{FF2B5EF4-FFF2-40B4-BE49-F238E27FC236}">
                <a16:creationId xmlns:a16="http://schemas.microsoft.com/office/drawing/2014/main" id="{D13B1E72-001B-4532-AE98-D13C7D17FE7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grpSp>
        <p:nvGrpSpPr>
          <p:cNvPr id="38" name="Group 13">
            <a:extLst>
              <a:ext uri="{FF2B5EF4-FFF2-40B4-BE49-F238E27FC236}">
                <a16:creationId xmlns:a16="http://schemas.microsoft.com/office/drawing/2014/main" id="{1166AF40-9162-456E-B5B1-3872FE3FCCC0}"/>
              </a:ext>
            </a:extLst>
          </p:cNvPr>
          <p:cNvGrpSpPr/>
          <p:nvPr/>
        </p:nvGrpSpPr>
        <p:grpSpPr>
          <a:xfrm>
            <a:off x="6275779" y="1943051"/>
            <a:ext cx="5533265" cy="2404953"/>
            <a:chOff x="0" y="0"/>
            <a:chExt cx="1871746" cy="813527"/>
          </a:xfrm>
          <a:solidFill>
            <a:srgbClr val="0A9396"/>
          </a:solidFill>
        </p:grpSpPr>
        <p:sp>
          <p:nvSpPr>
            <p:cNvPr id="39" name="Freeform 14">
              <a:extLst>
                <a:ext uri="{FF2B5EF4-FFF2-40B4-BE49-F238E27FC236}">
                  <a16:creationId xmlns:a16="http://schemas.microsoft.com/office/drawing/2014/main" id="{721FFC82-7DEA-438E-9621-25C2FB14146F}"/>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40" name="Group 16">
            <a:extLst>
              <a:ext uri="{FF2B5EF4-FFF2-40B4-BE49-F238E27FC236}">
                <a16:creationId xmlns:a16="http://schemas.microsoft.com/office/drawing/2014/main" id="{926DE32D-8E9E-4114-8879-58A5780D6A9F}"/>
              </a:ext>
            </a:extLst>
          </p:cNvPr>
          <p:cNvGrpSpPr/>
          <p:nvPr/>
        </p:nvGrpSpPr>
        <p:grpSpPr>
          <a:xfrm>
            <a:off x="6113138" y="1410353"/>
            <a:ext cx="1172620" cy="1172620"/>
            <a:chOff x="0" y="0"/>
            <a:chExt cx="6350000" cy="6350000"/>
          </a:xfrm>
          <a:solidFill>
            <a:srgbClr val="F9844A"/>
          </a:solidFill>
        </p:grpSpPr>
        <p:sp>
          <p:nvSpPr>
            <p:cNvPr id="41" name="Freeform 17">
              <a:extLst>
                <a:ext uri="{FF2B5EF4-FFF2-40B4-BE49-F238E27FC236}">
                  <a16:creationId xmlns:a16="http://schemas.microsoft.com/office/drawing/2014/main" id="{E227C1D9-0BDE-4505-9F8A-27F49C14711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2" name="TextBox 19">
            <a:extLst>
              <a:ext uri="{FF2B5EF4-FFF2-40B4-BE49-F238E27FC236}">
                <a16:creationId xmlns:a16="http://schemas.microsoft.com/office/drawing/2014/main" id="{193A3E13-9362-44FE-9B75-B98A62AEE9F1}"/>
              </a:ext>
            </a:extLst>
          </p:cNvPr>
          <p:cNvSpPr txBox="1"/>
          <p:nvPr/>
        </p:nvSpPr>
        <p:spPr>
          <a:xfrm>
            <a:off x="6831546" y="2559793"/>
            <a:ext cx="4748809" cy="1225551"/>
          </a:xfrm>
          <a:prstGeom prst="rect">
            <a:avLst/>
          </a:prstGeom>
        </p:spPr>
        <p:txBody>
          <a:bodyPr lIns="0" tIns="0" rIns="0" bIns="0" rtlCol="0" anchor="t">
            <a:spAutoFit/>
          </a:bodyPr>
          <a:lstStyle/>
          <a:p>
            <a:pPr>
              <a:lnSpc>
                <a:spcPts val="4899"/>
              </a:lnSpc>
            </a:pPr>
            <a:r>
              <a:rPr lang="en-US" sz="3499">
                <a:solidFill>
                  <a:srgbClr val="FFFFFF"/>
                </a:solidFill>
                <a:latin typeface="Now Bold"/>
              </a:rPr>
              <a:t>Women's experience &amp; knowledge</a:t>
            </a:r>
          </a:p>
        </p:txBody>
      </p:sp>
      <p:pic>
        <p:nvPicPr>
          <p:cNvPr id="51" name="Graphic 50" descr="Person with idea outline">
            <a:extLst>
              <a:ext uri="{FF2B5EF4-FFF2-40B4-BE49-F238E27FC236}">
                <a16:creationId xmlns:a16="http://schemas.microsoft.com/office/drawing/2014/main" id="{CE2BE7DF-1C72-4C82-9C9B-9C511ABCD52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18096" y="1472976"/>
            <a:ext cx="914400" cy="914400"/>
          </a:xfrm>
          <a:prstGeom prst="rect">
            <a:avLst/>
          </a:prstGeom>
        </p:spPr>
      </p:pic>
      <p:sp>
        <p:nvSpPr>
          <p:cNvPr id="26" name="TextBox 26"/>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000000"/>
                </a:solidFill>
                <a:latin typeface="Now"/>
              </a:rPr>
              <a:t>MODULE 1</a:t>
            </a:r>
            <a:r>
              <a:rPr lang="en-US" sz="1600">
                <a:solidFill>
                  <a:srgbClr val="000000"/>
                </a:solidFill>
                <a:latin typeface="Now"/>
              </a:rPr>
              <a:t> | WHY GENDER IS IMPORTANT IN CONSERVATION</a:t>
            </a:r>
          </a:p>
        </p:txBody>
      </p:sp>
      <p:sp>
        <p:nvSpPr>
          <p:cNvPr id="27" name="AutoShape 3">
            <a:extLst>
              <a:ext uri="{FF2B5EF4-FFF2-40B4-BE49-F238E27FC236}">
                <a16:creationId xmlns:a16="http://schemas.microsoft.com/office/drawing/2014/main" id="{0B16A4ED-F9A4-48BA-98B4-BC18C7EF3264}"/>
              </a:ext>
            </a:extLst>
          </p:cNvPr>
          <p:cNvSpPr/>
          <p:nvPr/>
        </p:nvSpPr>
        <p:spPr>
          <a:xfrm rot="5400000" flipH="1">
            <a:off x="9037094" y="1916081"/>
            <a:ext cx="10634" cy="4106964"/>
          </a:xfrm>
          <a:prstGeom prst="line">
            <a:avLst/>
          </a:prstGeom>
          <a:ln w="28575" cap="rnd">
            <a:solidFill>
              <a:srgbClr val="F4A261"/>
            </a:solidFill>
            <a:prstDash val="sysDot"/>
            <a:headEnd type="none" w="sm" len="sm"/>
            <a:tailEnd type="none" w="sm" len="sm"/>
          </a:ln>
        </p:spPr>
        <p:txBody>
          <a:bodyPr/>
          <a:lstStyle/>
          <a:p>
            <a:endParaRPr lang="en-US" dirty="0"/>
          </a:p>
        </p:txBody>
      </p:sp>
      <p:sp>
        <p:nvSpPr>
          <p:cNvPr id="29" name="TextBox 19">
            <a:extLst>
              <a:ext uri="{FF2B5EF4-FFF2-40B4-BE49-F238E27FC236}">
                <a16:creationId xmlns:a16="http://schemas.microsoft.com/office/drawing/2014/main" id="{2C45EDBA-5385-47C0-97FD-A1C5A6ABA727}"/>
              </a:ext>
            </a:extLst>
          </p:cNvPr>
          <p:cNvSpPr txBox="1"/>
          <p:nvPr/>
        </p:nvSpPr>
        <p:spPr>
          <a:xfrm>
            <a:off x="519116" y="4068847"/>
            <a:ext cx="5263325" cy="5509200"/>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en-US" sz="2000" dirty="0">
                <a:solidFill>
                  <a:schemeClr val="accent6">
                    <a:lumMod val="40000"/>
                    <a:lumOff val="60000"/>
                  </a:schemeClr>
                </a:solidFill>
                <a:latin typeface="Now"/>
              </a:rPr>
              <a:t>northern Vietnam</a:t>
            </a:r>
            <a:endParaRPr lang="en-US" sz="1000" dirty="0">
              <a:solidFill>
                <a:schemeClr val="accent6">
                  <a:lumMod val="40000"/>
                  <a:lumOff val="60000"/>
                </a:schemeClr>
              </a:solidFill>
              <a:latin typeface="Now"/>
            </a:endParaRPr>
          </a:p>
          <a:p>
            <a:pPr>
              <a:spcBef>
                <a:spcPct val="0"/>
              </a:spcBef>
            </a:pPr>
            <a:r>
              <a:rPr lang="en-US" sz="1000" dirty="0">
                <a:solidFill>
                  <a:schemeClr val="bg1"/>
                </a:solidFill>
                <a:latin typeface="Now"/>
              </a:rPr>
              <a:t> </a:t>
            </a:r>
          </a:p>
          <a:p>
            <a:pPr>
              <a:spcBef>
                <a:spcPct val="0"/>
              </a:spcBef>
            </a:pPr>
            <a:r>
              <a:rPr lang="en-US" sz="2400" dirty="0">
                <a:solidFill>
                  <a:schemeClr val="bg1"/>
                </a:solidFill>
                <a:latin typeface="Now"/>
              </a:rPr>
              <a:t>Women have an important role in processing aquaculture products.</a:t>
            </a:r>
          </a:p>
          <a:p>
            <a:pPr>
              <a:spcBef>
                <a:spcPct val="0"/>
              </a:spcBef>
            </a:pPr>
            <a:endParaRPr lang="en-US" sz="2400" dirty="0">
              <a:solidFill>
                <a:schemeClr val="bg1"/>
              </a:solidFill>
              <a:latin typeface="Now"/>
            </a:endParaRPr>
          </a:p>
          <a:p>
            <a:pPr>
              <a:spcBef>
                <a:spcPct val="0"/>
              </a:spcBef>
            </a:pPr>
            <a:r>
              <a:rPr lang="en-US" sz="2400" dirty="0">
                <a:solidFill>
                  <a:schemeClr val="bg1"/>
                </a:solidFill>
                <a:latin typeface="Now"/>
              </a:rPr>
              <a:t>So they have the skills to contribute to projects on making those products more valuable.</a:t>
            </a:r>
          </a:p>
          <a:p>
            <a:pPr>
              <a:spcBef>
                <a:spcPct val="0"/>
              </a:spcBef>
            </a:pPr>
            <a:endParaRPr lang="en-US" sz="2400" dirty="0">
              <a:solidFill>
                <a:schemeClr val="bg1"/>
              </a:solidFill>
              <a:latin typeface="Now"/>
            </a:endParaRPr>
          </a:p>
          <a:p>
            <a:pPr>
              <a:spcBef>
                <a:spcPct val="0"/>
              </a:spcBef>
            </a:pPr>
            <a:r>
              <a:rPr lang="en-US" sz="2400" dirty="0">
                <a:solidFill>
                  <a:schemeClr val="bg1"/>
                </a:solidFill>
                <a:latin typeface="Now"/>
              </a:rPr>
              <a:t>This includes a “queen of the kitchen” competition to promote product innovations.</a:t>
            </a:r>
          </a:p>
          <a:p>
            <a:pPr>
              <a:spcBef>
                <a:spcPct val="0"/>
              </a:spcBef>
            </a:pPr>
            <a:endParaRPr lang="en-US" sz="2400" dirty="0">
              <a:solidFill>
                <a:schemeClr val="bg1"/>
              </a:solidFill>
              <a:latin typeface="Now"/>
            </a:endParaRPr>
          </a:p>
          <a:p>
            <a:pPr algn="r">
              <a:spcBef>
                <a:spcPct val="0"/>
              </a:spcBef>
            </a:pPr>
            <a:r>
              <a:rPr lang="en-US" dirty="0">
                <a:solidFill>
                  <a:schemeClr val="bg1"/>
                </a:solidFill>
                <a:latin typeface="Now"/>
              </a:rPr>
              <a:t>Center for Water Resources Conservation and Development (WARECOD)</a:t>
            </a:r>
          </a:p>
        </p:txBody>
      </p:sp>
      <p:sp>
        <p:nvSpPr>
          <p:cNvPr id="30" name="TextBox 4">
            <a:extLst>
              <a:ext uri="{FF2B5EF4-FFF2-40B4-BE49-F238E27FC236}">
                <a16:creationId xmlns:a16="http://schemas.microsoft.com/office/drawing/2014/main" id="{1CB48254-7589-455F-BBD9-6BFACE6DFC4E}"/>
              </a:ext>
            </a:extLst>
          </p:cNvPr>
          <p:cNvSpPr txBox="1"/>
          <p:nvPr/>
        </p:nvSpPr>
        <p:spPr>
          <a:xfrm>
            <a:off x="6096000" y="8565603"/>
            <a:ext cx="5288112" cy="843949"/>
          </a:xfrm>
          <a:prstGeom prst="rect">
            <a:avLst/>
          </a:prstGeom>
        </p:spPr>
        <p:txBody>
          <a:bodyPr wrap="square" lIns="0" tIns="0" rIns="0" bIns="0" rtlCol="0" anchor="t">
            <a:spAutoFit/>
          </a:bodyPr>
          <a:lstStyle/>
          <a:p>
            <a:pPr algn="ctr">
              <a:lnSpc>
                <a:spcPts val="2240"/>
              </a:lnSpc>
            </a:pPr>
            <a:r>
              <a:rPr lang="en-US" dirty="0">
                <a:solidFill>
                  <a:schemeClr val="bg1"/>
                </a:solidFill>
                <a:latin typeface="Now"/>
              </a:rPr>
              <a:t>Women teaching visiting researchers about the mud crab market chain. Gulf of Mottama, Myanmar.  © </a:t>
            </a:r>
            <a:r>
              <a:rPr lang="en-US" dirty="0" err="1">
                <a:solidFill>
                  <a:schemeClr val="bg1"/>
                </a:solidFill>
                <a:latin typeface="Now"/>
              </a:rPr>
              <a:t>TSWhitty</a:t>
            </a:r>
            <a:endParaRPr lang="en-US" dirty="0">
              <a:solidFill>
                <a:schemeClr val="bg1"/>
              </a:solidFill>
              <a:latin typeface="Now"/>
            </a:endParaRPr>
          </a:p>
        </p:txBody>
      </p:sp>
      <p:pic>
        <p:nvPicPr>
          <p:cNvPr id="3" name="Picture 2" descr="A picture containing person, outdoor&#10;&#10;Description automatically generated">
            <a:extLst>
              <a:ext uri="{FF2B5EF4-FFF2-40B4-BE49-F238E27FC236}">
                <a16:creationId xmlns:a16="http://schemas.microsoft.com/office/drawing/2014/main" id="{70AC7CF0-77D8-4ACB-9EAF-884240FE2C2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67487" y="4191642"/>
            <a:ext cx="5767815" cy="4325861"/>
          </a:xfrm>
          <a:prstGeom prst="rect">
            <a:avLst/>
          </a:prstGeom>
        </p:spPr>
      </p:pic>
      <p:sp>
        <p:nvSpPr>
          <p:cNvPr id="53" name="TextBox 19">
            <a:extLst>
              <a:ext uri="{FF2B5EF4-FFF2-40B4-BE49-F238E27FC236}">
                <a16:creationId xmlns:a16="http://schemas.microsoft.com/office/drawing/2014/main" id="{25286362-F016-414F-86FB-B8F6647994F5}"/>
              </a:ext>
            </a:extLst>
          </p:cNvPr>
          <p:cNvSpPr txBox="1"/>
          <p:nvPr/>
        </p:nvSpPr>
        <p:spPr>
          <a:xfrm>
            <a:off x="11895958" y="4076700"/>
            <a:ext cx="5713238" cy="2500685"/>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en-US" sz="2000" dirty="0">
                <a:solidFill>
                  <a:schemeClr val="accent6">
                    <a:lumMod val="40000"/>
                    <a:lumOff val="60000"/>
                  </a:schemeClr>
                </a:solidFill>
                <a:latin typeface="Now"/>
              </a:rPr>
              <a:t>Cambodia</a:t>
            </a:r>
          </a:p>
          <a:p>
            <a:pPr>
              <a:spcBef>
                <a:spcPct val="0"/>
              </a:spcBef>
            </a:pPr>
            <a:r>
              <a:rPr lang="en-US" sz="1050" dirty="0">
                <a:solidFill>
                  <a:schemeClr val="bg1"/>
                </a:solidFill>
                <a:latin typeface="Now"/>
              </a:rPr>
              <a:t> </a:t>
            </a:r>
            <a:endParaRPr lang="en-US" sz="2400" dirty="0">
              <a:solidFill>
                <a:schemeClr val="bg1"/>
              </a:solidFill>
              <a:latin typeface="Now"/>
            </a:endParaRPr>
          </a:p>
          <a:p>
            <a:pPr>
              <a:spcBef>
                <a:spcPct val="0"/>
              </a:spcBef>
            </a:pPr>
            <a:r>
              <a:rPr lang="en-US" sz="2400" dirty="0">
                <a:solidFill>
                  <a:schemeClr val="bg1"/>
                </a:solidFill>
                <a:latin typeface="Now"/>
              </a:rPr>
              <a:t>With their experience in managing household finances, women are seen as strong with financial management.</a:t>
            </a:r>
          </a:p>
          <a:p>
            <a:pPr algn="r">
              <a:spcBef>
                <a:spcPct val="0"/>
              </a:spcBef>
            </a:pPr>
            <a:r>
              <a:rPr lang="en-US" dirty="0">
                <a:solidFill>
                  <a:schemeClr val="bg1"/>
                </a:solidFill>
                <a:latin typeface="Now"/>
              </a:rPr>
              <a:t>Fisheries Action Coalition Team (FACT)</a:t>
            </a:r>
          </a:p>
        </p:txBody>
      </p:sp>
      <p:sp>
        <p:nvSpPr>
          <p:cNvPr id="55" name="TextBox 19">
            <a:extLst>
              <a:ext uri="{FF2B5EF4-FFF2-40B4-BE49-F238E27FC236}">
                <a16:creationId xmlns:a16="http://schemas.microsoft.com/office/drawing/2014/main" id="{FD0393A3-9E62-4A14-9C14-1CD25DD411BB}"/>
              </a:ext>
            </a:extLst>
          </p:cNvPr>
          <p:cNvSpPr txBox="1"/>
          <p:nvPr/>
        </p:nvSpPr>
        <p:spPr>
          <a:xfrm>
            <a:off x="11895958" y="6819900"/>
            <a:ext cx="5726583" cy="2870016"/>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en-US" sz="2000" dirty="0">
                <a:solidFill>
                  <a:schemeClr val="accent6">
                    <a:lumMod val="40000"/>
                    <a:lumOff val="60000"/>
                  </a:schemeClr>
                </a:solidFill>
                <a:latin typeface="Now"/>
              </a:rPr>
              <a:t>Thailand</a:t>
            </a:r>
          </a:p>
          <a:p>
            <a:pPr>
              <a:spcBef>
                <a:spcPct val="0"/>
              </a:spcBef>
            </a:pPr>
            <a:r>
              <a:rPr lang="en-US" sz="1050" dirty="0">
                <a:solidFill>
                  <a:schemeClr val="bg1"/>
                </a:solidFill>
                <a:latin typeface="Now"/>
              </a:rPr>
              <a:t> </a:t>
            </a:r>
            <a:endParaRPr lang="en-US" sz="2400" dirty="0">
              <a:solidFill>
                <a:schemeClr val="bg1"/>
              </a:solidFill>
              <a:latin typeface="Now"/>
            </a:endParaRPr>
          </a:p>
          <a:p>
            <a:pPr>
              <a:spcBef>
                <a:spcPct val="0"/>
              </a:spcBef>
            </a:pPr>
            <a:r>
              <a:rPr lang="en-US" sz="2400" dirty="0">
                <a:solidFill>
                  <a:schemeClr val="bg1"/>
                </a:solidFill>
                <a:latin typeface="Now"/>
              </a:rPr>
              <a:t>Women have particular knowledge about food from local edible plants, so they lead Local Ecological Knowledge research efforts on these resources</a:t>
            </a:r>
          </a:p>
          <a:p>
            <a:pPr algn="r">
              <a:spcBef>
                <a:spcPct val="0"/>
              </a:spcBef>
            </a:pPr>
            <a:r>
              <a:rPr lang="en-US" dirty="0">
                <a:solidFill>
                  <a:schemeClr val="bg1"/>
                </a:solidFill>
                <a:latin typeface="Now"/>
              </a:rPr>
              <a:t>Mekong Community Institute Assoc. (MCI)</a:t>
            </a:r>
          </a:p>
        </p:txBody>
      </p:sp>
    </p:spTree>
    <p:extLst>
      <p:ext uri="{BB962C8B-B14F-4D97-AF65-F5344CB8AC3E}">
        <p14:creationId xmlns:p14="http://schemas.microsoft.com/office/powerpoint/2010/main" val="2451928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2">
            <a:extLst>
              <a:ext uri="{FF2B5EF4-FFF2-40B4-BE49-F238E27FC236}">
                <a16:creationId xmlns:a16="http://schemas.microsoft.com/office/drawing/2014/main" id="{190127C4-0FAC-4327-BC0C-9CB3689F9150}"/>
              </a:ext>
            </a:extLst>
          </p:cNvPr>
          <p:cNvGrpSpPr/>
          <p:nvPr/>
        </p:nvGrpSpPr>
        <p:grpSpPr>
          <a:xfrm>
            <a:off x="365708" y="1943051"/>
            <a:ext cx="5533265" cy="2404953"/>
            <a:chOff x="0" y="0"/>
            <a:chExt cx="1871746" cy="813527"/>
          </a:xfrm>
          <a:solidFill>
            <a:srgbClr val="E6E6E6"/>
          </a:solidFill>
        </p:grpSpPr>
        <p:sp>
          <p:nvSpPr>
            <p:cNvPr id="53" name="Freeform 3">
              <a:extLst>
                <a:ext uri="{FF2B5EF4-FFF2-40B4-BE49-F238E27FC236}">
                  <a16:creationId xmlns:a16="http://schemas.microsoft.com/office/drawing/2014/main" id="{C1C5D1DC-DA5B-4E86-A5C8-7E640FEF3999}"/>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54" name="Group 5">
            <a:extLst>
              <a:ext uri="{FF2B5EF4-FFF2-40B4-BE49-F238E27FC236}">
                <a16:creationId xmlns:a16="http://schemas.microsoft.com/office/drawing/2014/main" id="{FF6248D1-05AB-4083-ACB5-22695B1D863A}"/>
              </a:ext>
            </a:extLst>
          </p:cNvPr>
          <p:cNvGrpSpPr/>
          <p:nvPr/>
        </p:nvGrpSpPr>
        <p:grpSpPr>
          <a:xfrm>
            <a:off x="203068" y="1410353"/>
            <a:ext cx="1172620" cy="1172620"/>
            <a:chOff x="0" y="0"/>
            <a:chExt cx="6350000" cy="6350000"/>
          </a:xfrm>
          <a:solidFill>
            <a:schemeClr val="accent6">
              <a:lumMod val="40000"/>
              <a:lumOff val="60000"/>
            </a:schemeClr>
          </a:solidFill>
        </p:grpSpPr>
        <p:sp>
          <p:nvSpPr>
            <p:cNvPr id="55" name="Freeform 6">
              <a:extLst>
                <a:ext uri="{FF2B5EF4-FFF2-40B4-BE49-F238E27FC236}">
                  <a16:creationId xmlns:a16="http://schemas.microsoft.com/office/drawing/2014/main" id="{606DC7FE-5268-420D-B89E-78C348E9E75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56" name="TextBox 8">
            <a:extLst>
              <a:ext uri="{FF2B5EF4-FFF2-40B4-BE49-F238E27FC236}">
                <a16:creationId xmlns:a16="http://schemas.microsoft.com/office/drawing/2014/main" id="{05456ED7-9401-40BE-8435-4542475253D9}"/>
              </a:ext>
            </a:extLst>
          </p:cNvPr>
          <p:cNvSpPr txBox="1"/>
          <p:nvPr/>
        </p:nvSpPr>
        <p:spPr>
          <a:xfrm>
            <a:off x="921475" y="2559793"/>
            <a:ext cx="4748809" cy="1225551"/>
          </a:xfrm>
          <a:prstGeom prst="rect">
            <a:avLst/>
          </a:prstGeom>
        </p:spPr>
        <p:txBody>
          <a:bodyPr lIns="0" tIns="0" rIns="0" bIns="0" rtlCol="0" anchor="t">
            <a:spAutoFit/>
          </a:bodyPr>
          <a:lstStyle/>
          <a:p>
            <a:pPr>
              <a:lnSpc>
                <a:spcPts val="4899"/>
              </a:lnSpc>
            </a:pPr>
            <a:r>
              <a:rPr lang="en-US" sz="3499">
                <a:solidFill>
                  <a:srgbClr val="FFFFFF"/>
                </a:solidFill>
                <a:latin typeface="Now Bold"/>
              </a:rPr>
              <a:t>Women's reliance on natural resources</a:t>
            </a:r>
          </a:p>
        </p:txBody>
      </p:sp>
      <p:pic>
        <p:nvPicPr>
          <p:cNvPr id="57" name="Picture 11">
            <a:extLst>
              <a:ext uri="{FF2B5EF4-FFF2-40B4-BE49-F238E27FC236}">
                <a16:creationId xmlns:a16="http://schemas.microsoft.com/office/drawing/2014/main" id="{BFFE855F-3CE3-42EC-8617-5AC9FB03779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pic>
        <p:nvPicPr>
          <p:cNvPr id="58" name="Picture 12">
            <a:extLst>
              <a:ext uri="{FF2B5EF4-FFF2-40B4-BE49-F238E27FC236}">
                <a16:creationId xmlns:a16="http://schemas.microsoft.com/office/drawing/2014/main" id="{5D2DCE38-CD47-495C-92BC-1A2C11532C6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59" name="Group 13">
            <a:extLst>
              <a:ext uri="{FF2B5EF4-FFF2-40B4-BE49-F238E27FC236}">
                <a16:creationId xmlns:a16="http://schemas.microsoft.com/office/drawing/2014/main" id="{4F06334D-7903-4A29-B1D3-A13989BD1E22}"/>
              </a:ext>
            </a:extLst>
          </p:cNvPr>
          <p:cNvGrpSpPr/>
          <p:nvPr/>
        </p:nvGrpSpPr>
        <p:grpSpPr>
          <a:xfrm>
            <a:off x="6275779" y="1943051"/>
            <a:ext cx="5533265" cy="2404953"/>
            <a:chOff x="0" y="0"/>
            <a:chExt cx="1871746" cy="813527"/>
          </a:xfrm>
          <a:solidFill>
            <a:schemeClr val="bg1">
              <a:lumMod val="95000"/>
            </a:schemeClr>
          </a:solidFill>
        </p:grpSpPr>
        <p:sp>
          <p:nvSpPr>
            <p:cNvPr id="60" name="Freeform 14">
              <a:extLst>
                <a:ext uri="{FF2B5EF4-FFF2-40B4-BE49-F238E27FC236}">
                  <a16:creationId xmlns:a16="http://schemas.microsoft.com/office/drawing/2014/main" id="{68AC2222-9C90-4B82-9976-F69DF681C7AB}"/>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61" name="Group 16">
            <a:extLst>
              <a:ext uri="{FF2B5EF4-FFF2-40B4-BE49-F238E27FC236}">
                <a16:creationId xmlns:a16="http://schemas.microsoft.com/office/drawing/2014/main" id="{006B38B1-66A4-479A-9238-061FF988F0ED}"/>
              </a:ext>
            </a:extLst>
          </p:cNvPr>
          <p:cNvGrpSpPr/>
          <p:nvPr/>
        </p:nvGrpSpPr>
        <p:grpSpPr>
          <a:xfrm>
            <a:off x="6113138" y="1410353"/>
            <a:ext cx="1172620" cy="1172620"/>
            <a:chOff x="0" y="0"/>
            <a:chExt cx="6350000" cy="6350000"/>
          </a:xfrm>
          <a:solidFill>
            <a:schemeClr val="accent6">
              <a:lumMod val="40000"/>
              <a:lumOff val="60000"/>
            </a:schemeClr>
          </a:solidFill>
        </p:grpSpPr>
        <p:sp>
          <p:nvSpPr>
            <p:cNvPr id="62" name="Freeform 17">
              <a:extLst>
                <a:ext uri="{FF2B5EF4-FFF2-40B4-BE49-F238E27FC236}">
                  <a16:creationId xmlns:a16="http://schemas.microsoft.com/office/drawing/2014/main" id="{C179AF3F-9E08-493E-BAC7-27BD824C07E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63" name="TextBox 19">
            <a:extLst>
              <a:ext uri="{FF2B5EF4-FFF2-40B4-BE49-F238E27FC236}">
                <a16:creationId xmlns:a16="http://schemas.microsoft.com/office/drawing/2014/main" id="{9C18A523-ED70-4021-9DBF-582C423886CF}"/>
              </a:ext>
            </a:extLst>
          </p:cNvPr>
          <p:cNvSpPr txBox="1"/>
          <p:nvPr/>
        </p:nvSpPr>
        <p:spPr>
          <a:xfrm>
            <a:off x="6831546" y="2559793"/>
            <a:ext cx="4748809" cy="1225551"/>
          </a:xfrm>
          <a:prstGeom prst="rect">
            <a:avLst/>
          </a:prstGeom>
        </p:spPr>
        <p:txBody>
          <a:bodyPr lIns="0" tIns="0" rIns="0" bIns="0" rtlCol="0" anchor="t">
            <a:spAutoFit/>
          </a:bodyPr>
          <a:lstStyle/>
          <a:p>
            <a:pPr>
              <a:lnSpc>
                <a:spcPts val="4899"/>
              </a:lnSpc>
            </a:pPr>
            <a:r>
              <a:rPr lang="en-US" sz="3499">
                <a:solidFill>
                  <a:srgbClr val="FFFFFF"/>
                </a:solidFill>
                <a:latin typeface="Now Bold"/>
              </a:rPr>
              <a:t>Women's experience &amp; knowledge</a:t>
            </a:r>
          </a:p>
        </p:txBody>
      </p:sp>
      <p:pic>
        <p:nvPicPr>
          <p:cNvPr id="64" name="Picture 20">
            <a:extLst>
              <a:ext uri="{FF2B5EF4-FFF2-40B4-BE49-F238E27FC236}">
                <a16:creationId xmlns:a16="http://schemas.microsoft.com/office/drawing/2014/main" id="{2689F2E8-407E-4DB8-8D4A-9F5EAD0AAD9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65" name="Group 21">
            <a:extLst>
              <a:ext uri="{FF2B5EF4-FFF2-40B4-BE49-F238E27FC236}">
                <a16:creationId xmlns:a16="http://schemas.microsoft.com/office/drawing/2014/main" id="{9354AFBF-A5F9-4052-94DE-2A70F0ED1E02}"/>
              </a:ext>
            </a:extLst>
          </p:cNvPr>
          <p:cNvGrpSpPr/>
          <p:nvPr/>
        </p:nvGrpSpPr>
        <p:grpSpPr>
          <a:xfrm>
            <a:off x="12196001" y="1943051"/>
            <a:ext cx="5533265" cy="2404953"/>
            <a:chOff x="0" y="0"/>
            <a:chExt cx="1871746" cy="813527"/>
          </a:xfrm>
          <a:solidFill>
            <a:srgbClr val="0A9396"/>
          </a:solidFill>
        </p:grpSpPr>
        <p:sp>
          <p:nvSpPr>
            <p:cNvPr id="66" name="Freeform 22">
              <a:extLst>
                <a:ext uri="{FF2B5EF4-FFF2-40B4-BE49-F238E27FC236}">
                  <a16:creationId xmlns:a16="http://schemas.microsoft.com/office/drawing/2014/main" id="{B9A76B9F-553C-47A1-BE14-E5032BF7B00A}"/>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67" name="Group 24">
            <a:extLst>
              <a:ext uri="{FF2B5EF4-FFF2-40B4-BE49-F238E27FC236}">
                <a16:creationId xmlns:a16="http://schemas.microsoft.com/office/drawing/2014/main" id="{00485424-A2F9-4011-B6B4-8EF47D138CC1}"/>
              </a:ext>
            </a:extLst>
          </p:cNvPr>
          <p:cNvGrpSpPr/>
          <p:nvPr/>
        </p:nvGrpSpPr>
        <p:grpSpPr>
          <a:xfrm>
            <a:off x="12033361" y="1410353"/>
            <a:ext cx="1172620" cy="1172620"/>
            <a:chOff x="0" y="0"/>
            <a:chExt cx="6350000" cy="6350000"/>
          </a:xfrm>
          <a:solidFill>
            <a:srgbClr val="F9844A"/>
          </a:solidFill>
        </p:grpSpPr>
        <p:sp>
          <p:nvSpPr>
            <p:cNvPr id="68" name="Freeform 25">
              <a:extLst>
                <a:ext uri="{FF2B5EF4-FFF2-40B4-BE49-F238E27FC236}">
                  <a16:creationId xmlns:a16="http://schemas.microsoft.com/office/drawing/2014/main" id="{FD7BDB31-C668-4B14-819E-091DB9D274C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69" name="TextBox 27">
            <a:extLst>
              <a:ext uri="{FF2B5EF4-FFF2-40B4-BE49-F238E27FC236}">
                <a16:creationId xmlns:a16="http://schemas.microsoft.com/office/drawing/2014/main" id="{02FA4CFF-6896-4D47-BDB5-BA46CBE8A696}"/>
              </a:ext>
            </a:extLst>
          </p:cNvPr>
          <p:cNvSpPr txBox="1"/>
          <p:nvPr/>
        </p:nvSpPr>
        <p:spPr>
          <a:xfrm>
            <a:off x="12751768" y="2559793"/>
            <a:ext cx="4748809" cy="1225551"/>
          </a:xfrm>
          <a:prstGeom prst="rect">
            <a:avLst/>
          </a:prstGeom>
        </p:spPr>
        <p:txBody>
          <a:bodyPr lIns="0" tIns="0" rIns="0" bIns="0" rtlCol="0" anchor="t">
            <a:spAutoFit/>
          </a:bodyPr>
          <a:lstStyle/>
          <a:p>
            <a:pPr>
              <a:lnSpc>
                <a:spcPts val="4899"/>
              </a:lnSpc>
            </a:pPr>
            <a:r>
              <a:rPr lang="en-US" sz="3499">
                <a:solidFill>
                  <a:srgbClr val="FFFFFF"/>
                </a:solidFill>
                <a:latin typeface="Now Bold"/>
              </a:rPr>
              <a:t>Women's rights are human rights</a:t>
            </a:r>
          </a:p>
        </p:txBody>
      </p:sp>
      <p:pic>
        <p:nvPicPr>
          <p:cNvPr id="70" name="Graphic 69" descr="Fish outline">
            <a:extLst>
              <a:ext uri="{FF2B5EF4-FFF2-40B4-BE49-F238E27FC236}">
                <a16:creationId xmlns:a16="http://schemas.microsoft.com/office/drawing/2014/main" id="{BB1738FA-3FDF-41B0-B339-26C3B1A5830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9537" y="1943051"/>
            <a:ext cx="687003" cy="687003"/>
          </a:xfrm>
          <a:prstGeom prst="rect">
            <a:avLst/>
          </a:prstGeom>
        </p:spPr>
      </p:pic>
      <p:pic>
        <p:nvPicPr>
          <p:cNvPr id="71" name="Graphic 70" descr="Tree With Roots outline">
            <a:extLst>
              <a:ext uri="{FF2B5EF4-FFF2-40B4-BE49-F238E27FC236}">
                <a16:creationId xmlns:a16="http://schemas.microsoft.com/office/drawing/2014/main" id="{35287C90-6A8C-43F9-9221-F74400FFE78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2147" y="1472976"/>
            <a:ext cx="687003" cy="687003"/>
          </a:xfrm>
          <a:prstGeom prst="rect">
            <a:avLst/>
          </a:prstGeom>
        </p:spPr>
      </p:pic>
      <p:pic>
        <p:nvPicPr>
          <p:cNvPr id="72" name="Graphic 71" descr="Person with idea outline">
            <a:extLst>
              <a:ext uri="{FF2B5EF4-FFF2-40B4-BE49-F238E27FC236}">
                <a16:creationId xmlns:a16="http://schemas.microsoft.com/office/drawing/2014/main" id="{69FE8585-01A7-4CF6-AC4C-2F2A9FE794F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218096" y="1472976"/>
            <a:ext cx="914400" cy="914400"/>
          </a:xfrm>
          <a:prstGeom prst="rect">
            <a:avLst/>
          </a:prstGeom>
        </p:spPr>
      </p:pic>
      <p:pic>
        <p:nvPicPr>
          <p:cNvPr id="73" name="Graphic 72" descr="Group success outline">
            <a:extLst>
              <a:ext uri="{FF2B5EF4-FFF2-40B4-BE49-F238E27FC236}">
                <a16:creationId xmlns:a16="http://schemas.microsoft.com/office/drawing/2014/main" id="{0A93A85A-59F7-4EF7-BCAA-294F96B858C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2173336" y="1539462"/>
            <a:ext cx="914400" cy="914400"/>
          </a:xfrm>
          <a:prstGeom prst="rect">
            <a:avLst/>
          </a:prstGeom>
        </p:spPr>
      </p:pic>
      <p:sp>
        <p:nvSpPr>
          <p:cNvPr id="26" name="TextBox 26"/>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000000"/>
                </a:solidFill>
                <a:latin typeface="Now"/>
              </a:rPr>
              <a:t>MODULE 1</a:t>
            </a:r>
            <a:r>
              <a:rPr lang="en-US" sz="1600">
                <a:solidFill>
                  <a:srgbClr val="000000"/>
                </a:solidFill>
                <a:latin typeface="Now"/>
              </a:rPr>
              <a:t> | WHY GENDER IS IMPORTANT IN CONSERVATION</a:t>
            </a:r>
          </a:p>
        </p:txBody>
      </p:sp>
      <p:grpSp>
        <p:nvGrpSpPr>
          <p:cNvPr id="28" name="Group 23">
            <a:extLst>
              <a:ext uri="{FF2B5EF4-FFF2-40B4-BE49-F238E27FC236}">
                <a16:creationId xmlns:a16="http://schemas.microsoft.com/office/drawing/2014/main" id="{EDC68180-47F8-4109-85F9-04DE267DC100}"/>
              </a:ext>
            </a:extLst>
          </p:cNvPr>
          <p:cNvGrpSpPr/>
          <p:nvPr/>
        </p:nvGrpSpPr>
        <p:grpSpPr>
          <a:xfrm>
            <a:off x="365708" y="3957761"/>
            <a:ext cx="17363558" cy="6029043"/>
            <a:chOff x="0" y="0"/>
            <a:chExt cx="5873599" cy="1913890"/>
          </a:xfrm>
        </p:grpSpPr>
        <p:sp>
          <p:nvSpPr>
            <p:cNvPr id="30" name="Freeform 24">
              <a:extLst>
                <a:ext uri="{FF2B5EF4-FFF2-40B4-BE49-F238E27FC236}">
                  <a16:creationId xmlns:a16="http://schemas.microsoft.com/office/drawing/2014/main" id="{00FF056E-60AD-4D6B-B6D9-2986032D7898}"/>
                </a:ext>
              </a:extLst>
            </p:cNvPr>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solidFill>
              <a:srgbClr val="0A9396"/>
            </a:solidFill>
          </p:spPr>
        </p:sp>
      </p:grpSp>
      <p:sp>
        <p:nvSpPr>
          <p:cNvPr id="29" name="TextBox 29"/>
          <p:cNvSpPr txBox="1"/>
          <p:nvPr/>
        </p:nvSpPr>
        <p:spPr>
          <a:xfrm>
            <a:off x="2485334" y="4681379"/>
            <a:ext cx="12640839" cy="5126275"/>
          </a:xfrm>
          <a:prstGeom prst="rect">
            <a:avLst/>
          </a:prstGeom>
        </p:spPr>
        <p:txBody>
          <a:bodyPr lIns="0" tIns="0" rIns="0" bIns="0" rtlCol="0" anchor="t">
            <a:spAutoFit/>
          </a:bodyPr>
          <a:lstStyle/>
          <a:p>
            <a:pPr algn="ctr">
              <a:lnSpc>
                <a:spcPts val="3959"/>
              </a:lnSpc>
            </a:pPr>
            <a:r>
              <a:rPr lang="en-US" sz="3300">
                <a:solidFill>
                  <a:srgbClr val="FFFFFF"/>
                </a:solidFill>
                <a:latin typeface="Now" panose="020B0604020202020204" charset="0"/>
              </a:rPr>
              <a:t>Ethically, it is important that women have the right to be involved in decisions that affect their well-being.</a:t>
            </a:r>
          </a:p>
          <a:p>
            <a:pPr algn="ctr">
              <a:lnSpc>
                <a:spcPts val="3959"/>
              </a:lnSpc>
            </a:pPr>
            <a:endParaRPr lang="en-US" sz="3300">
              <a:solidFill>
                <a:srgbClr val="FFFFFF"/>
              </a:solidFill>
              <a:latin typeface="Now" panose="020B0604020202020204" charset="0"/>
            </a:endParaRPr>
          </a:p>
          <a:p>
            <a:pPr algn="ctr">
              <a:lnSpc>
                <a:spcPts val="3959"/>
              </a:lnSpc>
            </a:pPr>
            <a:r>
              <a:rPr lang="en-US" sz="3300">
                <a:solidFill>
                  <a:srgbClr val="FFFFFF"/>
                </a:solidFill>
                <a:latin typeface="Now" panose="020B0604020202020204" charset="0"/>
              </a:rPr>
              <a:t>Internationally, women’s rights are recognized under the Convention on the Elimination of All Forms of Discrimination against Women (CEDAW 1979). Many countries also have policies protecting women’s rights. Many donors and funding sources have gender mainstreaming policies and requirements.</a:t>
            </a:r>
          </a:p>
          <a:p>
            <a:pPr algn="ctr">
              <a:lnSpc>
                <a:spcPts val="3959"/>
              </a:lnSpc>
              <a:spcBef>
                <a:spcPct val="0"/>
              </a:spcBef>
            </a:pPr>
            <a:endParaRPr lang="en-US" sz="3300">
              <a:solidFill>
                <a:srgbClr val="FFFFFF"/>
              </a:solidFill>
              <a:latin typeface="Now" panose="020B060402020202020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365708" y="1943051"/>
            <a:ext cx="17363558" cy="8043753"/>
            <a:chOff x="0" y="0"/>
            <a:chExt cx="5873599" cy="1913890"/>
          </a:xfrm>
          <a:solidFill>
            <a:srgbClr val="0A9396"/>
          </a:solidFill>
        </p:grpSpPr>
        <p:sp>
          <p:nvSpPr>
            <p:cNvPr id="24" name="Freeform 24"/>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grpFill/>
          </p:spPr>
        </p:sp>
      </p:grpSp>
      <p:pic>
        <p:nvPicPr>
          <p:cNvPr id="58" name="Picture 12">
            <a:extLst>
              <a:ext uri="{FF2B5EF4-FFF2-40B4-BE49-F238E27FC236}">
                <a16:creationId xmlns:a16="http://schemas.microsoft.com/office/drawing/2014/main" id="{5D2DCE38-CD47-495C-92BC-1A2C11532C6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pic>
        <p:nvPicPr>
          <p:cNvPr id="64" name="Picture 20">
            <a:extLst>
              <a:ext uri="{FF2B5EF4-FFF2-40B4-BE49-F238E27FC236}">
                <a16:creationId xmlns:a16="http://schemas.microsoft.com/office/drawing/2014/main" id="{2689F2E8-407E-4DB8-8D4A-9F5EAD0AAD9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65" name="Group 21">
            <a:extLst>
              <a:ext uri="{FF2B5EF4-FFF2-40B4-BE49-F238E27FC236}">
                <a16:creationId xmlns:a16="http://schemas.microsoft.com/office/drawing/2014/main" id="{9354AFBF-A5F9-4052-94DE-2A70F0ED1E02}"/>
              </a:ext>
            </a:extLst>
          </p:cNvPr>
          <p:cNvGrpSpPr/>
          <p:nvPr/>
        </p:nvGrpSpPr>
        <p:grpSpPr>
          <a:xfrm>
            <a:off x="12196001" y="1943051"/>
            <a:ext cx="5533265" cy="2404953"/>
            <a:chOff x="0" y="0"/>
            <a:chExt cx="1871746" cy="813527"/>
          </a:xfrm>
          <a:solidFill>
            <a:srgbClr val="0A9396"/>
          </a:solidFill>
        </p:grpSpPr>
        <p:sp>
          <p:nvSpPr>
            <p:cNvPr id="66" name="Freeform 22">
              <a:extLst>
                <a:ext uri="{FF2B5EF4-FFF2-40B4-BE49-F238E27FC236}">
                  <a16:creationId xmlns:a16="http://schemas.microsoft.com/office/drawing/2014/main" id="{B9A76B9F-553C-47A1-BE14-E5032BF7B00A}"/>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67" name="Group 24">
            <a:extLst>
              <a:ext uri="{FF2B5EF4-FFF2-40B4-BE49-F238E27FC236}">
                <a16:creationId xmlns:a16="http://schemas.microsoft.com/office/drawing/2014/main" id="{00485424-A2F9-4011-B6B4-8EF47D138CC1}"/>
              </a:ext>
            </a:extLst>
          </p:cNvPr>
          <p:cNvGrpSpPr/>
          <p:nvPr/>
        </p:nvGrpSpPr>
        <p:grpSpPr>
          <a:xfrm>
            <a:off x="12033361" y="1410353"/>
            <a:ext cx="1172620" cy="1172620"/>
            <a:chOff x="0" y="0"/>
            <a:chExt cx="6350000" cy="6350000"/>
          </a:xfrm>
          <a:solidFill>
            <a:srgbClr val="F9844A"/>
          </a:solidFill>
        </p:grpSpPr>
        <p:sp>
          <p:nvSpPr>
            <p:cNvPr id="68" name="Freeform 25">
              <a:extLst>
                <a:ext uri="{FF2B5EF4-FFF2-40B4-BE49-F238E27FC236}">
                  <a16:creationId xmlns:a16="http://schemas.microsoft.com/office/drawing/2014/main" id="{FD7BDB31-C668-4B14-819E-091DB9D274C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69" name="TextBox 27">
            <a:extLst>
              <a:ext uri="{FF2B5EF4-FFF2-40B4-BE49-F238E27FC236}">
                <a16:creationId xmlns:a16="http://schemas.microsoft.com/office/drawing/2014/main" id="{02FA4CFF-6896-4D47-BDB5-BA46CBE8A696}"/>
              </a:ext>
            </a:extLst>
          </p:cNvPr>
          <p:cNvSpPr txBox="1"/>
          <p:nvPr/>
        </p:nvSpPr>
        <p:spPr>
          <a:xfrm>
            <a:off x="12751768" y="2559793"/>
            <a:ext cx="4748809" cy="1225551"/>
          </a:xfrm>
          <a:prstGeom prst="rect">
            <a:avLst/>
          </a:prstGeom>
        </p:spPr>
        <p:txBody>
          <a:bodyPr lIns="0" tIns="0" rIns="0" bIns="0" rtlCol="0" anchor="t">
            <a:spAutoFit/>
          </a:bodyPr>
          <a:lstStyle/>
          <a:p>
            <a:pPr>
              <a:lnSpc>
                <a:spcPts val="4899"/>
              </a:lnSpc>
            </a:pPr>
            <a:r>
              <a:rPr lang="en-US" sz="3499">
                <a:solidFill>
                  <a:srgbClr val="FFFFFF"/>
                </a:solidFill>
                <a:latin typeface="Now Bold"/>
              </a:rPr>
              <a:t>Women's rights are human rights</a:t>
            </a:r>
          </a:p>
        </p:txBody>
      </p:sp>
      <p:pic>
        <p:nvPicPr>
          <p:cNvPr id="73" name="Graphic 72" descr="Group success outline">
            <a:extLst>
              <a:ext uri="{FF2B5EF4-FFF2-40B4-BE49-F238E27FC236}">
                <a16:creationId xmlns:a16="http://schemas.microsoft.com/office/drawing/2014/main" id="{0A93A85A-59F7-4EF7-BCAA-294F96B858C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173336" y="1539462"/>
            <a:ext cx="914400" cy="914400"/>
          </a:xfrm>
          <a:prstGeom prst="rect">
            <a:avLst/>
          </a:prstGeom>
        </p:spPr>
      </p:pic>
      <p:sp>
        <p:nvSpPr>
          <p:cNvPr id="26" name="TextBox 26"/>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000000"/>
                </a:solidFill>
                <a:latin typeface="Now"/>
              </a:rPr>
              <a:t>MODULE 1</a:t>
            </a:r>
            <a:r>
              <a:rPr lang="en-US" sz="1600">
                <a:solidFill>
                  <a:srgbClr val="000000"/>
                </a:solidFill>
                <a:latin typeface="Now"/>
              </a:rPr>
              <a:t> | WHY GENDER IS IMPORTANT IN CONSERVATION</a:t>
            </a:r>
          </a:p>
        </p:txBody>
      </p:sp>
      <p:sp>
        <p:nvSpPr>
          <p:cNvPr id="27" name="TextBox 19">
            <a:extLst>
              <a:ext uri="{FF2B5EF4-FFF2-40B4-BE49-F238E27FC236}">
                <a16:creationId xmlns:a16="http://schemas.microsoft.com/office/drawing/2014/main" id="{03A7AD76-675D-4471-8A59-256D61C92FE0}"/>
              </a:ext>
            </a:extLst>
          </p:cNvPr>
          <p:cNvSpPr txBox="1"/>
          <p:nvPr/>
        </p:nvSpPr>
        <p:spPr>
          <a:xfrm>
            <a:off x="3761303" y="2429113"/>
            <a:ext cx="7973497" cy="3323987"/>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en-US" sz="2000" dirty="0">
                <a:solidFill>
                  <a:schemeClr val="accent6">
                    <a:lumMod val="40000"/>
                    <a:lumOff val="60000"/>
                  </a:schemeClr>
                </a:solidFill>
                <a:latin typeface="Now"/>
              </a:rPr>
              <a:t>Sustainable Development Goals</a:t>
            </a:r>
            <a:endParaRPr lang="en-US" sz="1000" dirty="0">
              <a:solidFill>
                <a:schemeClr val="accent6">
                  <a:lumMod val="40000"/>
                  <a:lumOff val="60000"/>
                </a:schemeClr>
              </a:solidFill>
              <a:latin typeface="Now"/>
            </a:endParaRPr>
          </a:p>
          <a:p>
            <a:pPr>
              <a:spcBef>
                <a:spcPct val="0"/>
              </a:spcBef>
            </a:pPr>
            <a:r>
              <a:rPr lang="en-US" sz="1000" dirty="0">
                <a:solidFill>
                  <a:schemeClr val="bg1"/>
                </a:solidFill>
                <a:latin typeface="Now"/>
              </a:rPr>
              <a:t> </a:t>
            </a:r>
          </a:p>
          <a:p>
            <a:pPr>
              <a:spcBef>
                <a:spcPct val="0"/>
              </a:spcBef>
            </a:pPr>
            <a:r>
              <a:rPr lang="en-US" sz="2400" dirty="0">
                <a:solidFill>
                  <a:schemeClr val="bg1"/>
                </a:solidFill>
                <a:latin typeface="Now"/>
              </a:rPr>
              <a:t>SDG 5: Achieve gender equality and empower all women and girls</a:t>
            </a:r>
          </a:p>
          <a:p>
            <a:pPr>
              <a:spcBef>
                <a:spcPct val="0"/>
              </a:spcBef>
            </a:pPr>
            <a:endParaRPr lang="en-US" sz="2400" dirty="0">
              <a:solidFill>
                <a:schemeClr val="bg1"/>
              </a:solidFill>
              <a:latin typeface="Now"/>
            </a:endParaRPr>
          </a:p>
          <a:p>
            <a:pPr>
              <a:spcBef>
                <a:spcPct val="0"/>
              </a:spcBef>
            </a:pPr>
            <a:r>
              <a:rPr lang="en-US" sz="2400" dirty="0">
                <a:solidFill>
                  <a:schemeClr val="bg1"/>
                </a:solidFill>
                <a:latin typeface="Now"/>
              </a:rPr>
              <a:t>Including Target 5.5: Ensure women’s full and effective participation and equal opportunities for leadership at all levels of decision-making in political, economic, and public life.</a:t>
            </a:r>
          </a:p>
        </p:txBody>
      </p:sp>
      <p:pic>
        <p:nvPicPr>
          <p:cNvPr id="28" name="Picture 15">
            <a:extLst>
              <a:ext uri="{FF2B5EF4-FFF2-40B4-BE49-F238E27FC236}">
                <a16:creationId xmlns:a16="http://schemas.microsoft.com/office/drawing/2014/main" id="{1F73FAE0-B184-4480-82F1-AF2440D0A65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558734" y="2567639"/>
            <a:ext cx="3009543" cy="3009543"/>
          </a:xfrm>
          <a:prstGeom prst="rect">
            <a:avLst/>
          </a:prstGeom>
        </p:spPr>
      </p:pic>
      <p:pic>
        <p:nvPicPr>
          <p:cNvPr id="3" name="Picture 2">
            <a:extLst>
              <a:ext uri="{FF2B5EF4-FFF2-40B4-BE49-F238E27FC236}">
                <a16:creationId xmlns:a16="http://schemas.microsoft.com/office/drawing/2014/main" id="{A24C8221-12DF-40F6-852F-7A402D13D09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649200" y="4305300"/>
            <a:ext cx="4355260" cy="5433220"/>
          </a:xfrm>
          <a:prstGeom prst="rect">
            <a:avLst/>
          </a:prstGeom>
        </p:spPr>
      </p:pic>
      <p:sp>
        <p:nvSpPr>
          <p:cNvPr id="29" name="TextBox 19">
            <a:extLst>
              <a:ext uri="{FF2B5EF4-FFF2-40B4-BE49-F238E27FC236}">
                <a16:creationId xmlns:a16="http://schemas.microsoft.com/office/drawing/2014/main" id="{7B4B398E-BE91-48C9-9DC2-E1E0A868A3D0}"/>
              </a:ext>
            </a:extLst>
          </p:cNvPr>
          <p:cNvSpPr txBox="1"/>
          <p:nvPr/>
        </p:nvSpPr>
        <p:spPr>
          <a:xfrm>
            <a:off x="5715000" y="6531547"/>
            <a:ext cx="7973497" cy="2215991"/>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en-US" sz="2000" dirty="0">
                <a:solidFill>
                  <a:schemeClr val="accent6">
                    <a:lumMod val="40000"/>
                    <a:lumOff val="60000"/>
                  </a:schemeClr>
                </a:solidFill>
                <a:latin typeface="Now"/>
              </a:rPr>
              <a:t>CEPF Gender Policy</a:t>
            </a:r>
            <a:endParaRPr lang="en-US" sz="1000" dirty="0">
              <a:solidFill>
                <a:schemeClr val="accent6">
                  <a:lumMod val="40000"/>
                  <a:lumOff val="60000"/>
                </a:schemeClr>
              </a:solidFill>
              <a:latin typeface="Now"/>
            </a:endParaRPr>
          </a:p>
          <a:p>
            <a:pPr>
              <a:spcBef>
                <a:spcPct val="0"/>
              </a:spcBef>
            </a:pPr>
            <a:r>
              <a:rPr lang="en-US" sz="1000" dirty="0">
                <a:solidFill>
                  <a:schemeClr val="bg1"/>
                </a:solidFill>
                <a:latin typeface="Now"/>
              </a:rPr>
              <a:t> </a:t>
            </a:r>
            <a:endParaRPr lang="en-US" sz="2400" dirty="0">
              <a:solidFill>
                <a:schemeClr val="bg1"/>
              </a:solidFill>
              <a:latin typeface="Now"/>
            </a:endParaRPr>
          </a:p>
          <a:p>
            <a:pPr>
              <a:spcBef>
                <a:spcPct val="0"/>
              </a:spcBef>
            </a:pPr>
            <a:r>
              <a:rPr lang="en-US" sz="2400" dirty="0">
                <a:solidFill>
                  <a:schemeClr val="bg1"/>
                </a:solidFill>
                <a:latin typeface="Now"/>
              </a:rPr>
              <a:t>“...Gender issues and considerations will be actively incorporated throughout the grant-making process and progress on gender-related outcomes will be monitored.”</a:t>
            </a:r>
          </a:p>
        </p:txBody>
      </p:sp>
    </p:spTree>
    <p:extLst>
      <p:ext uri="{BB962C8B-B14F-4D97-AF65-F5344CB8AC3E}">
        <p14:creationId xmlns:p14="http://schemas.microsoft.com/office/powerpoint/2010/main" val="117561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BBB2CB8-2140-41FF-8796-9DABCEC5ED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8271131" cy="10325100"/>
          </a:xfrm>
          <a:prstGeom prst="rect">
            <a:avLst/>
          </a:prstGeom>
        </p:spPr>
      </p:pic>
      <p:sp>
        <p:nvSpPr>
          <p:cNvPr id="3" name="TextBox 3"/>
          <p:cNvSpPr txBox="1"/>
          <p:nvPr/>
        </p:nvSpPr>
        <p:spPr>
          <a:xfrm>
            <a:off x="-1" y="6910874"/>
            <a:ext cx="6016564" cy="2215991"/>
          </a:xfrm>
          <a:prstGeom prst="rect">
            <a:avLst/>
          </a:prstGeom>
        </p:spPr>
        <p:txBody>
          <a:bodyPr wrap="square" lIns="0" tIns="0" rIns="0" bIns="0" rtlCol="0" anchor="t">
            <a:spAutoFit/>
          </a:bodyPr>
          <a:lstStyle/>
          <a:p>
            <a:pPr algn="r"/>
            <a:r>
              <a:rPr lang="en-US" sz="4800" dirty="0">
                <a:solidFill>
                  <a:srgbClr val="94D2BD"/>
                </a:solidFill>
                <a:latin typeface="Now"/>
              </a:rPr>
              <a:t>Men &amp; women are "</a:t>
            </a:r>
            <a:r>
              <a:rPr lang="en-US" sz="4800" dirty="0">
                <a:solidFill>
                  <a:srgbClr val="94D2BD"/>
                </a:solidFill>
                <a:latin typeface="Now Bold"/>
              </a:rPr>
              <a:t>2 wings of the same bird"</a:t>
            </a:r>
          </a:p>
        </p:txBody>
      </p:sp>
      <p:sp>
        <p:nvSpPr>
          <p:cNvPr id="4" name="TextBox 4"/>
          <p:cNvSpPr txBox="1"/>
          <p:nvPr/>
        </p:nvSpPr>
        <p:spPr>
          <a:xfrm>
            <a:off x="6559671" y="6310949"/>
            <a:ext cx="11925223" cy="1232069"/>
          </a:xfrm>
          <a:prstGeom prst="rect">
            <a:avLst/>
          </a:prstGeom>
        </p:spPr>
        <p:txBody>
          <a:bodyPr wrap="square" lIns="0" tIns="0" rIns="0" bIns="0" rtlCol="0" anchor="t">
            <a:spAutoFit/>
          </a:bodyPr>
          <a:lstStyle/>
          <a:p>
            <a:pPr>
              <a:lnSpc>
                <a:spcPts val="4899"/>
              </a:lnSpc>
            </a:pPr>
            <a:r>
              <a:rPr lang="en-US" sz="3499">
                <a:solidFill>
                  <a:srgbClr val="FFFFFF"/>
                </a:solidFill>
                <a:latin typeface="Now" panose="020B0604020202020204" charset="0"/>
              </a:rPr>
              <a:t>Their communities (the “bird”) will fly </a:t>
            </a:r>
            <a:br>
              <a:rPr lang="en-US" sz="3499">
                <a:solidFill>
                  <a:srgbClr val="FFFFFF"/>
                </a:solidFill>
                <a:latin typeface="Now" panose="020B0604020202020204" charset="0"/>
              </a:rPr>
            </a:br>
            <a:r>
              <a:rPr lang="en-US" sz="3499">
                <a:solidFill>
                  <a:srgbClr val="FFFFFF"/>
                </a:solidFill>
                <a:latin typeface="Now" panose="020B0604020202020204" charset="0"/>
              </a:rPr>
              <a:t>farther if both wings work together</a:t>
            </a:r>
          </a:p>
        </p:txBody>
      </p:sp>
      <p:sp>
        <p:nvSpPr>
          <p:cNvPr id="5" name="AutoShape 5"/>
          <p:cNvSpPr/>
          <p:nvPr/>
        </p:nvSpPr>
        <p:spPr>
          <a:xfrm flipH="1">
            <a:off x="6277120" y="6667500"/>
            <a:ext cx="3236" cy="2819400"/>
          </a:xfrm>
          <a:prstGeom prst="line">
            <a:avLst/>
          </a:prstGeom>
          <a:ln w="28575" cap="rnd">
            <a:solidFill>
              <a:srgbClr val="FFFFFF"/>
            </a:solidFill>
            <a:prstDash val="sysDot"/>
            <a:headEnd type="none" w="sm" len="sm"/>
            <a:tailEnd type="none" w="sm" len="sm"/>
          </a:ln>
        </p:spPr>
      </p:sp>
      <p:sp>
        <p:nvSpPr>
          <p:cNvPr id="6" name="TextBox 6"/>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FFFFFF"/>
                </a:solidFill>
                <a:latin typeface="Now"/>
              </a:rPr>
              <a:t>MODULE 1</a:t>
            </a:r>
            <a:r>
              <a:rPr lang="en-US" sz="1600">
                <a:solidFill>
                  <a:srgbClr val="FFFFFF"/>
                </a:solidFill>
                <a:latin typeface="Now"/>
              </a:rPr>
              <a:t> | WHY GENDER IS IMPORTANT IN CONSERVATION</a:t>
            </a:r>
          </a:p>
        </p:txBody>
      </p:sp>
      <p:sp>
        <p:nvSpPr>
          <p:cNvPr id="9" name="TextBox 2">
            <a:extLst>
              <a:ext uri="{FF2B5EF4-FFF2-40B4-BE49-F238E27FC236}">
                <a16:creationId xmlns:a16="http://schemas.microsoft.com/office/drawing/2014/main" id="{533C61BD-E049-4FC2-AC66-322FF37FF2E0}"/>
              </a:ext>
            </a:extLst>
          </p:cNvPr>
          <p:cNvSpPr txBox="1"/>
          <p:nvPr/>
        </p:nvSpPr>
        <p:spPr>
          <a:xfrm>
            <a:off x="285652" y="1333500"/>
            <a:ext cx="12363548" cy="1034963"/>
          </a:xfrm>
          <a:prstGeom prst="rect">
            <a:avLst/>
          </a:prstGeom>
          <a:solidFill>
            <a:srgbClr val="F9844A"/>
          </a:solidFill>
        </p:spPr>
        <p:txBody>
          <a:bodyPr wrap="square" lIns="0" tIns="0" rIns="0" bIns="0" rtlCol="0" anchor="t">
            <a:spAutoFit/>
          </a:bodyPr>
          <a:lstStyle/>
          <a:p>
            <a:pPr>
              <a:lnSpc>
                <a:spcPts val="8400"/>
              </a:lnSpc>
            </a:pPr>
            <a:r>
              <a:rPr lang="en-US" sz="6000" dirty="0">
                <a:solidFill>
                  <a:schemeClr val="bg1"/>
                </a:solidFill>
                <a:latin typeface="Now"/>
              </a:rPr>
              <a:t>This is not just a "women's issue"</a:t>
            </a:r>
          </a:p>
        </p:txBody>
      </p:sp>
      <p:sp>
        <p:nvSpPr>
          <p:cNvPr id="10" name="TextBox 4">
            <a:extLst>
              <a:ext uri="{FF2B5EF4-FFF2-40B4-BE49-F238E27FC236}">
                <a16:creationId xmlns:a16="http://schemas.microsoft.com/office/drawing/2014/main" id="{94D8D655-8C4E-4171-A47B-F6087B1A70D2}"/>
              </a:ext>
            </a:extLst>
          </p:cNvPr>
          <p:cNvSpPr txBox="1"/>
          <p:nvPr/>
        </p:nvSpPr>
        <p:spPr>
          <a:xfrm>
            <a:off x="6559671" y="7821298"/>
            <a:ext cx="11925223" cy="2443426"/>
          </a:xfrm>
          <a:prstGeom prst="rect">
            <a:avLst/>
          </a:prstGeom>
        </p:spPr>
        <p:txBody>
          <a:bodyPr wrap="square" lIns="0" tIns="0" rIns="0" bIns="0" rtlCol="0" anchor="t">
            <a:spAutoFit/>
          </a:bodyPr>
          <a:lstStyle/>
          <a:p>
            <a:pPr>
              <a:lnSpc>
                <a:spcPts val="4899"/>
              </a:lnSpc>
            </a:pPr>
            <a:r>
              <a:rPr lang="en-US" sz="3000">
                <a:solidFill>
                  <a:srgbClr val="FFFFFF"/>
                </a:solidFill>
                <a:latin typeface="Now" panose="020B0604020202020204" charset="0"/>
              </a:rPr>
              <a:t>If women do not have a voice, </a:t>
            </a:r>
            <a:r>
              <a:rPr lang="en-US" sz="3000" u="sng">
                <a:solidFill>
                  <a:srgbClr val="FFFFFF"/>
                </a:solidFill>
                <a:latin typeface="Now" panose="020B0604020202020204" charset="0"/>
              </a:rPr>
              <a:t>society loses opportunities</a:t>
            </a:r>
            <a:r>
              <a:rPr lang="en-US" sz="3000">
                <a:solidFill>
                  <a:srgbClr val="FFFFFF"/>
                </a:solidFill>
                <a:latin typeface="Now" panose="020B0604020202020204" charset="0"/>
              </a:rPr>
              <a:t> to benefit from their ideas, solutions, contributions to communities &amp; conservation</a:t>
            </a:r>
          </a:p>
          <a:p>
            <a:pPr>
              <a:lnSpc>
                <a:spcPts val="4899"/>
              </a:lnSpc>
            </a:pPr>
            <a:endParaRPr lang="en-US" sz="2299">
              <a:solidFill>
                <a:srgbClr val="FFFFFF"/>
              </a:solidFill>
              <a:latin typeface="Now" panose="020B0604020202020204" charset="0"/>
            </a:endParaRPr>
          </a:p>
        </p:txBody>
      </p:sp>
      <p:sp>
        <p:nvSpPr>
          <p:cNvPr id="13" name="TextBox 4">
            <a:extLst>
              <a:ext uri="{FF2B5EF4-FFF2-40B4-BE49-F238E27FC236}">
                <a16:creationId xmlns:a16="http://schemas.microsoft.com/office/drawing/2014/main" id="{81CE17D2-53D6-4DA0-BFDA-3BA6E15FE9F9}"/>
              </a:ext>
            </a:extLst>
          </p:cNvPr>
          <p:cNvSpPr txBox="1"/>
          <p:nvPr/>
        </p:nvSpPr>
        <p:spPr>
          <a:xfrm>
            <a:off x="13845344" y="3095456"/>
            <a:ext cx="4157004" cy="843949"/>
          </a:xfrm>
          <a:prstGeom prst="rect">
            <a:avLst/>
          </a:prstGeom>
        </p:spPr>
        <p:txBody>
          <a:bodyPr wrap="square" lIns="0" tIns="0" rIns="0" bIns="0" rtlCol="0" anchor="t">
            <a:spAutoFit/>
          </a:bodyPr>
          <a:lstStyle/>
          <a:p>
            <a:pPr algn="r">
              <a:lnSpc>
                <a:spcPts val="2240"/>
              </a:lnSpc>
            </a:pPr>
            <a:r>
              <a:rPr lang="en-US">
                <a:solidFill>
                  <a:schemeClr val="bg1"/>
                </a:solidFill>
                <a:latin typeface="Now"/>
              </a:rPr>
              <a:t>Gender focal persons</a:t>
            </a:r>
          </a:p>
          <a:p>
            <a:pPr algn="r">
              <a:lnSpc>
                <a:spcPts val="2240"/>
              </a:lnSpc>
            </a:pPr>
            <a:r>
              <a:rPr lang="en-US">
                <a:solidFill>
                  <a:schemeClr val="bg1"/>
                </a:solidFill>
                <a:latin typeface="Now"/>
              </a:rPr>
              <a:t>© Kbal Romeas village,</a:t>
            </a:r>
          </a:p>
          <a:p>
            <a:pPr algn="r">
              <a:lnSpc>
                <a:spcPts val="2240"/>
              </a:lnSpc>
            </a:pPr>
            <a:r>
              <a:rPr lang="en-US">
                <a:solidFill>
                  <a:schemeClr val="bg1"/>
                </a:solidFill>
                <a:latin typeface="Now"/>
              </a:rPr>
              <a:t>My Village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3A5A23F-E16B-4F25-A57E-CFE80DFE5D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8271131" cy="10325100"/>
          </a:xfrm>
          <a:prstGeom prst="rect">
            <a:avLst/>
          </a:prstGeom>
        </p:spPr>
      </p:pic>
      <p:sp>
        <p:nvSpPr>
          <p:cNvPr id="3" name="TextBox 3"/>
          <p:cNvSpPr txBox="1"/>
          <p:nvPr/>
        </p:nvSpPr>
        <p:spPr>
          <a:xfrm>
            <a:off x="1338389" y="5261610"/>
            <a:ext cx="6782381" cy="1860446"/>
          </a:xfrm>
          <a:prstGeom prst="rect">
            <a:avLst/>
          </a:prstGeom>
        </p:spPr>
        <p:txBody>
          <a:bodyPr lIns="0" tIns="0" rIns="0" bIns="0" rtlCol="0" anchor="t">
            <a:spAutoFit/>
          </a:bodyPr>
          <a:lstStyle/>
          <a:p>
            <a:pPr>
              <a:lnSpc>
                <a:spcPts val="4899"/>
              </a:lnSpc>
            </a:pPr>
            <a:r>
              <a:rPr lang="en-US" sz="3499">
                <a:solidFill>
                  <a:srgbClr val="FFFFFF"/>
                </a:solidFill>
                <a:latin typeface="Now" panose="020B0604020202020204" charset="0"/>
              </a:rPr>
              <a:t>Men can also be harmed by gender biases &amp; stereotypes about men &amp; masculinity</a:t>
            </a:r>
          </a:p>
        </p:txBody>
      </p:sp>
      <p:sp>
        <p:nvSpPr>
          <p:cNvPr id="4" name="AutoShape 4"/>
          <p:cNvSpPr/>
          <p:nvPr/>
        </p:nvSpPr>
        <p:spPr>
          <a:xfrm>
            <a:off x="1338389" y="4991100"/>
            <a:ext cx="6336676" cy="0"/>
          </a:xfrm>
          <a:prstGeom prst="line">
            <a:avLst/>
          </a:prstGeom>
          <a:ln w="28575" cap="rnd">
            <a:solidFill>
              <a:srgbClr val="94D2BD"/>
            </a:solidFill>
            <a:prstDash val="sysDot"/>
            <a:headEnd type="none" w="sm" len="sm"/>
            <a:tailEnd type="none" w="sm" len="sm"/>
          </a:ln>
        </p:spPr>
      </p:sp>
      <p:sp>
        <p:nvSpPr>
          <p:cNvPr id="7" name="TextBox 7"/>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FFFFFF"/>
                </a:solidFill>
                <a:latin typeface="Now"/>
              </a:rPr>
              <a:t>MODULE 1</a:t>
            </a:r>
            <a:r>
              <a:rPr lang="en-US" sz="1600">
                <a:solidFill>
                  <a:srgbClr val="FFFFFF"/>
                </a:solidFill>
                <a:latin typeface="Now"/>
              </a:rPr>
              <a:t> | WHY GENDER IS IMPORTANT IN CONSERVATION</a:t>
            </a:r>
          </a:p>
        </p:txBody>
      </p:sp>
      <p:sp>
        <p:nvSpPr>
          <p:cNvPr id="11" name="TextBox 2">
            <a:extLst>
              <a:ext uri="{FF2B5EF4-FFF2-40B4-BE49-F238E27FC236}">
                <a16:creationId xmlns:a16="http://schemas.microsoft.com/office/drawing/2014/main" id="{534FC362-4CB7-4AD6-B7CE-6FEC960B72BC}"/>
              </a:ext>
            </a:extLst>
          </p:cNvPr>
          <p:cNvSpPr txBox="1"/>
          <p:nvPr/>
        </p:nvSpPr>
        <p:spPr>
          <a:xfrm>
            <a:off x="285652" y="1333500"/>
            <a:ext cx="12363548" cy="1034963"/>
          </a:xfrm>
          <a:prstGeom prst="rect">
            <a:avLst/>
          </a:prstGeom>
          <a:solidFill>
            <a:srgbClr val="F9844A"/>
          </a:solidFill>
        </p:spPr>
        <p:txBody>
          <a:bodyPr wrap="square" lIns="0" tIns="0" rIns="0" bIns="0" rtlCol="0" anchor="t">
            <a:spAutoFit/>
          </a:bodyPr>
          <a:lstStyle/>
          <a:p>
            <a:pPr>
              <a:lnSpc>
                <a:spcPts val="8400"/>
              </a:lnSpc>
            </a:pPr>
            <a:r>
              <a:rPr lang="en-US" sz="6000" dirty="0">
                <a:solidFill>
                  <a:schemeClr val="bg1"/>
                </a:solidFill>
                <a:latin typeface="Now"/>
              </a:rPr>
              <a:t>This is not just a "women's issue"</a:t>
            </a:r>
          </a:p>
        </p:txBody>
      </p:sp>
      <p:sp>
        <p:nvSpPr>
          <p:cNvPr id="13" name="TextBox 2">
            <a:extLst>
              <a:ext uri="{FF2B5EF4-FFF2-40B4-BE49-F238E27FC236}">
                <a16:creationId xmlns:a16="http://schemas.microsoft.com/office/drawing/2014/main" id="{56F2A341-FDE0-40B8-95C6-D88BF1E53709}"/>
              </a:ext>
            </a:extLst>
          </p:cNvPr>
          <p:cNvSpPr txBox="1"/>
          <p:nvPr/>
        </p:nvSpPr>
        <p:spPr>
          <a:xfrm>
            <a:off x="12344400" y="6727338"/>
            <a:ext cx="5105400" cy="642325"/>
          </a:xfrm>
          <a:prstGeom prst="rect">
            <a:avLst/>
          </a:prstGeom>
          <a:solidFill>
            <a:srgbClr val="94D2BD">
              <a:alpha val="88000"/>
            </a:srgbClr>
          </a:solidFill>
        </p:spPr>
        <p:txBody>
          <a:bodyPr wrap="square" lIns="0" tIns="0" rIns="0" bIns="0" rtlCol="0" anchor="t">
            <a:noAutofit/>
          </a:bodyPr>
          <a:lstStyle/>
          <a:p>
            <a:pPr>
              <a:lnSpc>
                <a:spcPts val="8400"/>
              </a:lnSpc>
            </a:pPr>
            <a:endParaRPr lang="en-US" sz="6000" dirty="0">
              <a:solidFill>
                <a:schemeClr val="bg1"/>
              </a:solidFill>
              <a:latin typeface="Now"/>
            </a:endParaRPr>
          </a:p>
        </p:txBody>
      </p:sp>
      <p:sp>
        <p:nvSpPr>
          <p:cNvPr id="5" name="TextBox 5"/>
          <p:cNvSpPr txBox="1"/>
          <p:nvPr/>
        </p:nvSpPr>
        <p:spPr>
          <a:xfrm>
            <a:off x="9710950" y="6727338"/>
            <a:ext cx="7211698" cy="2488823"/>
          </a:xfrm>
          <a:prstGeom prst="rect">
            <a:avLst/>
          </a:prstGeom>
        </p:spPr>
        <p:txBody>
          <a:bodyPr lIns="0" tIns="0" rIns="0" bIns="0" rtlCol="0" anchor="t">
            <a:spAutoFit/>
          </a:bodyPr>
          <a:lstStyle/>
          <a:p>
            <a:pPr>
              <a:lnSpc>
                <a:spcPts val="4899"/>
              </a:lnSpc>
            </a:pPr>
            <a:r>
              <a:rPr lang="en-US" sz="3499" dirty="0">
                <a:solidFill>
                  <a:srgbClr val="FFFFFF"/>
                </a:solidFill>
                <a:latin typeface="Now" panose="020B0604020202020204" charset="0"/>
              </a:rPr>
              <a:t>Men can be "</a:t>
            </a:r>
            <a:r>
              <a:rPr lang="en-US" sz="3499" dirty="0">
                <a:solidFill>
                  <a:srgbClr val="FFFFFF"/>
                </a:solidFill>
                <a:latin typeface="Now Bold" panose="020B0604020202020204" charset="0"/>
              </a:rPr>
              <a:t>gender champions</a:t>
            </a:r>
            <a:r>
              <a:rPr lang="en-US" sz="3499" dirty="0">
                <a:solidFill>
                  <a:srgbClr val="FFFFFF"/>
                </a:solidFill>
                <a:latin typeface="Now" panose="020B0604020202020204" charset="0"/>
              </a:rPr>
              <a:t>" that support women &amp; help build their capacity to work in conservation</a:t>
            </a:r>
          </a:p>
        </p:txBody>
      </p:sp>
      <p:sp>
        <p:nvSpPr>
          <p:cNvPr id="6" name="AutoShape 6"/>
          <p:cNvSpPr/>
          <p:nvPr/>
        </p:nvSpPr>
        <p:spPr>
          <a:xfrm>
            <a:off x="9710950" y="6440315"/>
            <a:ext cx="6336676" cy="0"/>
          </a:xfrm>
          <a:prstGeom prst="line">
            <a:avLst/>
          </a:prstGeom>
          <a:ln w="28575" cap="rnd">
            <a:solidFill>
              <a:srgbClr val="94D2BD"/>
            </a:solidFill>
            <a:prstDash val="sysDot"/>
            <a:headEnd type="none" w="sm" len="sm"/>
            <a:tailEnd type="none" w="sm" len="sm"/>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E2E84BC-48FC-498D-BBC4-AD88EC4858D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8271131" cy="10325100"/>
          </a:xfrm>
          <a:prstGeom prst="rect">
            <a:avLst/>
          </a:prstGeom>
        </p:spPr>
      </p:pic>
      <p:sp>
        <p:nvSpPr>
          <p:cNvPr id="9" name="Rectangle 8">
            <a:extLst>
              <a:ext uri="{FF2B5EF4-FFF2-40B4-BE49-F238E27FC236}">
                <a16:creationId xmlns:a16="http://schemas.microsoft.com/office/drawing/2014/main" id="{8D27AA9E-C7C3-49BA-95D6-97E5F57E99B9}"/>
              </a:ext>
            </a:extLst>
          </p:cNvPr>
          <p:cNvSpPr/>
          <p:nvPr/>
        </p:nvSpPr>
        <p:spPr>
          <a:xfrm>
            <a:off x="0" y="0"/>
            <a:ext cx="18288000"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2438400" y="5981700"/>
            <a:ext cx="13594021" cy="3690754"/>
          </a:xfrm>
          <a:prstGeom prst="rect">
            <a:avLst/>
          </a:prstGeom>
        </p:spPr>
        <p:txBody>
          <a:bodyPr wrap="square" lIns="0" tIns="0" rIns="0" bIns="0" rtlCol="0" anchor="t">
            <a:spAutoFit/>
          </a:bodyPr>
          <a:lstStyle/>
          <a:p>
            <a:pPr algn="ctr">
              <a:lnSpc>
                <a:spcPts val="4799"/>
              </a:lnSpc>
              <a:spcBef>
                <a:spcPct val="0"/>
              </a:spcBef>
            </a:pPr>
            <a:r>
              <a:rPr lang="en-US" sz="3600" dirty="0">
                <a:solidFill>
                  <a:srgbClr val="FFFFFF"/>
                </a:solidFill>
                <a:latin typeface="Now"/>
              </a:rPr>
              <a:t>Men, women, &amp; children can benefit </a:t>
            </a:r>
          </a:p>
          <a:p>
            <a:pPr algn="ctr">
              <a:lnSpc>
                <a:spcPts val="4799"/>
              </a:lnSpc>
              <a:spcBef>
                <a:spcPct val="0"/>
              </a:spcBef>
            </a:pPr>
            <a:r>
              <a:rPr lang="en-US" sz="3600" dirty="0">
                <a:solidFill>
                  <a:srgbClr val="FFFFFF"/>
                </a:solidFill>
                <a:latin typeface="Now"/>
              </a:rPr>
              <a:t>from gender mainstreaming in conservation!</a:t>
            </a:r>
          </a:p>
          <a:p>
            <a:pPr algn="ctr">
              <a:lnSpc>
                <a:spcPts val="4799"/>
              </a:lnSpc>
              <a:spcBef>
                <a:spcPct val="0"/>
              </a:spcBef>
            </a:pPr>
            <a:endParaRPr lang="en-US" sz="3600" dirty="0">
              <a:solidFill>
                <a:srgbClr val="FFFFFF"/>
              </a:solidFill>
              <a:latin typeface="Now"/>
            </a:endParaRPr>
          </a:p>
          <a:p>
            <a:pPr algn="ctr">
              <a:lnSpc>
                <a:spcPts val="4799"/>
              </a:lnSpc>
              <a:spcBef>
                <a:spcPct val="0"/>
              </a:spcBef>
            </a:pPr>
            <a:r>
              <a:rPr lang="en-US" sz="3600" dirty="0">
                <a:solidFill>
                  <a:srgbClr val="FFFFFF"/>
                </a:solidFill>
                <a:latin typeface="Now"/>
              </a:rPr>
              <a:t>Men &amp; women can work together as partners to inform, develop, and implement solutions that are important for their communities.</a:t>
            </a:r>
          </a:p>
        </p:txBody>
      </p:sp>
      <p:sp>
        <p:nvSpPr>
          <p:cNvPr id="4" name="TextBox 4"/>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FFFFFF"/>
                </a:solidFill>
                <a:latin typeface="Now"/>
              </a:rPr>
              <a:t>MODULE 1</a:t>
            </a:r>
            <a:r>
              <a:rPr lang="en-US" sz="1600">
                <a:solidFill>
                  <a:srgbClr val="FFFFFF"/>
                </a:solidFill>
                <a:latin typeface="Now"/>
              </a:rPr>
              <a:t> | WHY GENDER IS IMPORTANT IN CONSERVATION</a:t>
            </a:r>
          </a:p>
        </p:txBody>
      </p:sp>
      <p:sp>
        <p:nvSpPr>
          <p:cNvPr id="12" name="TextBox 2">
            <a:extLst>
              <a:ext uri="{FF2B5EF4-FFF2-40B4-BE49-F238E27FC236}">
                <a16:creationId xmlns:a16="http://schemas.microsoft.com/office/drawing/2014/main" id="{A676D694-CB78-4944-8C53-3234B7F77453}"/>
              </a:ext>
            </a:extLst>
          </p:cNvPr>
          <p:cNvSpPr txBox="1"/>
          <p:nvPr/>
        </p:nvSpPr>
        <p:spPr>
          <a:xfrm>
            <a:off x="285652" y="1333500"/>
            <a:ext cx="12363548" cy="1034963"/>
          </a:xfrm>
          <a:prstGeom prst="rect">
            <a:avLst/>
          </a:prstGeom>
          <a:solidFill>
            <a:srgbClr val="F9844A"/>
          </a:solidFill>
        </p:spPr>
        <p:txBody>
          <a:bodyPr wrap="square" lIns="0" tIns="0" rIns="0" bIns="0" rtlCol="0" anchor="t">
            <a:spAutoFit/>
          </a:bodyPr>
          <a:lstStyle/>
          <a:p>
            <a:pPr>
              <a:lnSpc>
                <a:spcPts val="8400"/>
              </a:lnSpc>
            </a:pPr>
            <a:r>
              <a:rPr lang="en-US" sz="6000" dirty="0">
                <a:solidFill>
                  <a:schemeClr val="bg1"/>
                </a:solidFill>
                <a:latin typeface="Now"/>
              </a:rPr>
              <a:t>This is not just a "women's issue"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3" name="Freeform 3"/>
          <p:cNvSpPr/>
          <p:nvPr/>
        </p:nvSpPr>
        <p:spPr>
          <a:xfrm>
            <a:off x="545493" y="2090154"/>
            <a:ext cx="5533265" cy="747713"/>
          </a:xfrm>
          <a:custGeom>
            <a:avLst/>
            <a:gdLst/>
            <a:ahLst/>
            <a:cxnLst/>
            <a:rect l="l" t="t" r="r" b="b"/>
            <a:pathLst>
              <a:path w="1871746" h="252930">
                <a:moveTo>
                  <a:pt x="0" y="0"/>
                </a:moveTo>
                <a:lnTo>
                  <a:pt x="1871746" y="0"/>
                </a:lnTo>
                <a:lnTo>
                  <a:pt x="1871746" y="252930"/>
                </a:lnTo>
                <a:lnTo>
                  <a:pt x="0" y="252930"/>
                </a:lnTo>
                <a:close/>
              </a:path>
            </a:pathLst>
          </a:custGeom>
          <a:solidFill>
            <a:srgbClr val="94D2BD"/>
          </a:solidFill>
        </p:spPr>
      </p:sp>
      <p:sp>
        <p:nvSpPr>
          <p:cNvPr id="4" name="AutoShape 4"/>
          <p:cNvSpPr/>
          <p:nvPr/>
        </p:nvSpPr>
        <p:spPr>
          <a:xfrm rot="-5400000">
            <a:off x="6945694" y="5618839"/>
            <a:ext cx="4707904" cy="0"/>
          </a:xfrm>
          <a:prstGeom prst="line">
            <a:avLst/>
          </a:prstGeom>
          <a:ln w="28575" cap="rnd">
            <a:solidFill>
              <a:srgbClr val="FFFFFF"/>
            </a:solidFill>
            <a:prstDash val="sysDot"/>
            <a:headEnd type="none" w="sm" len="sm"/>
            <a:tailEnd type="none" w="sm" len="sm"/>
          </a:ln>
        </p:spPr>
      </p:sp>
      <p:grpSp>
        <p:nvGrpSpPr>
          <p:cNvPr id="5" name="Group 5"/>
          <p:cNvGrpSpPr/>
          <p:nvPr/>
        </p:nvGrpSpPr>
        <p:grpSpPr>
          <a:xfrm>
            <a:off x="10103317" y="2455060"/>
            <a:ext cx="1302769" cy="130276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9396"/>
            </a:solidFill>
          </p:spPr>
          <p:txBody>
            <a:bodyPr/>
            <a:lstStyle/>
            <a:p>
              <a:endParaRPr lang="en-US" dirty="0"/>
            </a:p>
          </p:txBody>
        </p:sp>
      </p:grpSp>
      <p:sp>
        <p:nvSpPr>
          <p:cNvPr id="7" name="TextBox 7"/>
          <p:cNvSpPr txBox="1"/>
          <p:nvPr/>
        </p:nvSpPr>
        <p:spPr>
          <a:xfrm>
            <a:off x="11875550" y="2595933"/>
            <a:ext cx="4852855" cy="1012190"/>
          </a:xfrm>
          <a:prstGeom prst="rect">
            <a:avLst/>
          </a:prstGeom>
        </p:spPr>
        <p:txBody>
          <a:bodyPr lIns="0" tIns="0" rIns="0" bIns="0" rtlCol="0" anchor="t">
            <a:spAutoFit/>
          </a:bodyPr>
          <a:lstStyle/>
          <a:p>
            <a:pPr>
              <a:lnSpc>
                <a:spcPts val="4059"/>
              </a:lnSpc>
            </a:pPr>
            <a:r>
              <a:rPr lang="en-US" sz="2899">
                <a:solidFill>
                  <a:srgbClr val="FFFFFF"/>
                </a:solidFill>
                <a:latin typeface="Now"/>
              </a:rPr>
              <a:t>ENHANCED ECONOMIC DEVELOPMENT</a:t>
            </a:r>
          </a:p>
        </p:txBody>
      </p:sp>
      <p:sp>
        <p:nvSpPr>
          <p:cNvPr id="8" name="TextBox 8"/>
          <p:cNvSpPr txBox="1"/>
          <p:nvPr/>
        </p:nvSpPr>
        <p:spPr>
          <a:xfrm>
            <a:off x="631218" y="1351967"/>
            <a:ext cx="8182771" cy="1485900"/>
          </a:xfrm>
          <a:prstGeom prst="rect">
            <a:avLst/>
          </a:prstGeom>
        </p:spPr>
        <p:txBody>
          <a:bodyPr lIns="0" tIns="0" rIns="0" bIns="0" rtlCol="0" anchor="t">
            <a:spAutoFit/>
          </a:bodyPr>
          <a:lstStyle/>
          <a:p>
            <a:pPr>
              <a:lnSpc>
                <a:spcPts val="5880"/>
              </a:lnSpc>
            </a:pPr>
            <a:r>
              <a:rPr lang="en-US" sz="4900" dirty="0">
                <a:solidFill>
                  <a:srgbClr val="FFFFFF"/>
                </a:solidFill>
                <a:latin typeface="Now"/>
              </a:rPr>
              <a:t>Women can be effective </a:t>
            </a:r>
            <a:r>
              <a:rPr lang="en-US" sz="4900" dirty="0">
                <a:solidFill>
                  <a:srgbClr val="FFFFFF"/>
                </a:solidFill>
                <a:latin typeface="Now Bold"/>
              </a:rPr>
              <a:t>agents of change</a:t>
            </a:r>
          </a:p>
        </p:txBody>
      </p:sp>
      <p:sp>
        <p:nvSpPr>
          <p:cNvPr id="10" name="TextBox 10"/>
          <p:cNvSpPr txBox="1"/>
          <p:nvPr/>
        </p:nvSpPr>
        <p:spPr>
          <a:xfrm>
            <a:off x="1169754" y="3956726"/>
            <a:ext cx="7512138" cy="3362325"/>
          </a:xfrm>
          <a:prstGeom prst="rect">
            <a:avLst/>
          </a:prstGeom>
        </p:spPr>
        <p:txBody>
          <a:bodyPr lIns="0" tIns="0" rIns="0" bIns="0" rtlCol="0" anchor="t">
            <a:spAutoFit/>
          </a:bodyPr>
          <a:lstStyle/>
          <a:p>
            <a:pPr algn="r">
              <a:lnSpc>
                <a:spcPts val="4439"/>
              </a:lnSpc>
              <a:spcBef>
                <a:spcPct val="0"/>
              </a:spcBef>
            </a:pPr>
            <a:r>
              <a:rPr lang="en-US" sz="3699" dirty="0">
                <a:solidFill>
                  <a:srgbClr val="FFFFFF"/>
                </a:solidFill>
                <a:latin typeface="Now"/>
              </a:rPr>
              <a:t>Development and humanitarian projects have found that where women are meaningfully included in community activities and decisions, the </a:t>
            </a:r>
            <a:r>
              <a:rPr lang="en-US" sz="3699" dirty="0">
                <a:solidFill>
                  <a:srgbClr val="FFFFFF"/>
                </a:solidFill>
                <a:latin typeface="Now Bold"/>
              </a:rPr>
              <a:t>whole community benefits from</a:t>
            </a:r>
            <a:r>
              <a:rPr lang="en-US" sz="3699" dirty="0">
                <a:solidFill>
                  <a:srgbClr val="FFFFFF"/>
                </a:solidFill>
                <a:latin typeface="Now"/>
              </a:rPr>
              <a:t>:</a:t>
            </a:r>
          </a:p>
        </p:txBody>
      </p:sp>
      <p:sp>
        <p:nvSpPr>
          <p:cNvPr id="11" name="TextBox 11"/>
          <p:cNvSpPr txBox="1"/>
          <p:nvPr/>
        </p:nvSpPr>
        <p:spPr>
          <a:xfrm>
            <a:off x="11875550" y="4787337"/>
            <a:ext cx="5117050" cy="1012190"/>
          </a:xfrm>
          <a:prstGeom prst="rect">
            <a:avLst/>
          </a:prstGeom>
        </p:spPr>
        <p:txBody>
          <a:bodyPr lIns="0" tIns="0" rIns="0" bIns="0" rtlCol="0" anchor="t">
            <a:spAutoFit/>
          </a:bodyPr>
          <a:lstStyle/>
          <a:p>
            <a:pPr>
              <a:lnSpc>
                <a:spcPts val="4059"/>
              </a:lnSpc>
            </a:pPr>
            <a:r>
              <a:rPr lang="en-US" sz="2899">
                <a:solidFill>
                  <a:srgbClr val="FFFFFF"/>
                </a:solidFill>
                <a:latin typeface="Now"/>
              </a:rPr>
              <a:t>IMPROVED PROSPECTS FOR FUTURE GENERATIONS</a:t>
            </a:r>
          </a:p>
        </p:txBody>
      </p:sp>
      <p:sp>
        <p:nvSpPr>
          <p:cNvPr id="12" name="TextBox 12"/>
          <p:cNvSpPr txBox="1"/>
          <p:nvPr/>
        </p:nvSpPr>
        <p:spPr>
          <a:xfrm>
            <a:off x="11875550" y="6941257"/>
            <a:ext cx="5117050" cy="1012190"/>
          </a:xfrm>
          <a:prstGeom prst="rect">
            <a:avLst/>
          </a:prstGeom>
        </p:spPr>
        <p:txBody>
          <a:bodyPr lIns="0" tIns="0" rIns="0" bIns="0" rtlCol="0" anchor="t">
            <a:spAutoFit/>
          </a:bodyPr>
          <a:lstStyle/>
          <a:p>
            <a:pPr>
              <a:lnSpc>
                <a:spcPts val="4059"/>
              </a:lnSpc>
            </a:pPr>
            <a:r>
              <a:rPr lang="en-US" sz="2899">
                <a:solidFill>
                  <a:srgbClr val="FFFFFF"/>
                </a:solidFill>
                <a:latin typeface="Now"/>
              </a:rPr>
              <a:t>STRENGTHENED POLITICAL &amp; SOCIAL SYSTEMS</a:t>
            </a:r>
          </a:p>
        </p:txBody>
      </p:sp>
      <p:grpSp>
        <p:nvGrpSpPr>
          <p:cNvPr id="13" name="Group 13"/>
          <p:cNvGrpSpPr/>
          <p:nvPr/>
        </p:nvGrpSpPr>
        <p:grpSpPr>
          <a:xfrm>
            <a:off x="10103317" y="4670622"/>
            <a:ext cx="1302769" cy="1302769"/>
            <a:chOff x="0" y="0"/>
            <a:chExt cx="6350000" cy="6350000"/>
          </a:xfrm>
          <a:solidFill>
            <a:srgbClr val="0A9396"/>
          </a:solidFill>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dirty="0"/>
            </a:p>
          </p:txBody>
        </p:sp>
      </p:grpSp>
      <p:grpSp>
        <p:nvGrpSpPr>
          <p:cNvPr id="15" name="Group 15"/>
          <p:cNvGrpSpPr/>
          <p:nvPr/>
        </p:nvGrpSpPr>
        <p:grpSpPr>
          <a:xfrm>
            <a:off x="10103317" y="6824542"/>
            <a:ext cx="1302769" cy="1302769"/>
            <a:chOff x="0" y="0"/>
            <a:chExt cx="6350000" cy="6350000"/>
          </a:xfrm>
          <a:solidFill>
            <a:srgbClr val="0A9396"/>
          </a:solidFill>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7" name="TextBox 17"/>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FFFFFF"/>
                </a:solidFill>
                <a:latin typeface="Now"/>
              </a:rPr>
              <a:t>MODULE 1</a:t>
            </a:r>
            <a:r>
              <a:rPr lang="en-US" sz="1600">
                <a:solidFill>
                  <a:srgbClr val="FFFFFF"/>
                </a:solidFill>
                <a:latin typeface="Now"/>
              </a:rPr>
              <a:t> | WHY GENDER IS IMPORTANT IN CONSERVATION</a:t>
            </a:r>
          </a:p>
        </p:txBody>
      </p:sp>
      <p:pic>
        <p:nvPicPr>
          <p:cNvPr id="22" name="Graphic 21" descr="Dollar with solid fill">
            <a:extLst>
              <a:ext uri="{FF2B5EF4-FFF2-40B4-BE49-F238E27FC236}">
                <a16:creationId xmlns:a16="http://schemas.microsoft.com/office/drawing/2014/main" id="{C0B3D745-6094-473D-ADCA-3FC43C41109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47114" y="2724177"/>
            <a:ext cx="755703" cy="755703"/>
          </a:xfrm>
          <a:prstGeom prst="rect">
            <a:avLst/>
          </a:prstGeom>
        </p:spPr>
      </p:pic>
      <p:pic>
        <p:nvPicPr>
          <p:cNvPr id="24" name="Graphic 23" descr="Family with two children outline">
            <a:extLst>
              <a:ext uri="{FF2B5EF4-FFF2-40B4-BE49-F238E27FC236}">
                <a16:creationId xmlns:a16="http://schemas.microsoft.com/office/drawing/2014/main" id="{AC4EFBDE-3E3A-48F3-9F36-6EE5D977962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48655" y="4774171"/>
            <a:ext cx="1005840" cy="1005840"/>
          </a:xfrm>
          <a:prstGeom prst="rect">
            <a:avLst/>
          </a:prstGeom>
        </p:spPr>
      </p:pic>
      <p:pic>
        <p:nvPicPr>
          <p:cNvPr id="28" name="Graphic 27" descr="Connections outline">
            <a:extLst>
              <a:ext uri="{FF2B5EF4-FFF2-40B4-BE49-F238E27FC236}">
                <a16:creationId xmlns:a16="http://schemas.microsoft.com/office/drawing/2014/main" id="{C9C11A3A-4A7D-4069-B5EA-4D0773FE780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195560" y="6993327"/>
            <a:ext cx="1005840" cy="100584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3" name="Freeform 3"/>
          <p:cNvSpPr/>
          <p:nvPr/>
        </p:nvSpPr>
        <p:spPr>
          <a:xfrm>
            <a:off x="545493" y="2090154"/>
            <a:ext cx="5533265" cy="747713"/>
          </a:xfrm>
          <a:custGeom>
            <a:avLst/>
            <a:gdLst/>
            <a:ahLst/>
            <a:cxnLst/>
            <a:rect l="l" t="t" r="r" b="b"/>
            <a:pathLst>
              <a:path w="1871746" h="252930">
                <a:moveTo>
                  <a:pt x="0" y="0"/>
                </a:moveTo>
                <a:lnTo>
                  <a:pt x="1871746" y="0"/>
                </a:lnTo>
                <a:lnTo>
                  <a:pt x="1871746" y="252930"/>
                </a:lnTo>
                <a:lnTo>
                  <a:pt x="0" y="252930"/>
                </a:lnTo>
                <a:close/>
              </a:path>
            </a:pathLst>
          </a:custGeom>
          <a:solidFill>
            <a:srgbClr val="94D2BD"/>
          </a:solidFill>
        </p:spPr>
      </p:sp>
      <p:sp>
        <p:nvSpPr>
          <p:cNvPr id="4" name="AutoShape 4"/>
          <p:cNvSpPr/>
          <p:nvPr/>
        </p:nvSpPr>
        <p:spPr>
          <a:xfrm rot="-5400000">
            <a:off x="6945694" y="5618839"/>
            <a:ext cx="4707904" cy="0"/>
          </a:xfrm>
          <a:prstGeom prst="line">
            <a:avLst/>
          </a:prstGeom>
          <a:ln w="28575" cap="rnd">
            <a:solidFill>
              <a:srgbClr val="FFFFFF"/>
            </a:solidFill>
            <a:prstDash val="sysDot"/>
            <a:headEnd type="none" w="sm" len="sm"/>
            <a:tailEnd type="none" w="sm" len="sm"/>
          </a:ln>
        </p:spPr>
      </p:sp>
      <p:grpSp>
        <p:nvGrpSpPr>
          <p:cNvPr id="5" name="Group 5"/>
          <p:cNvGrpSpPr/>
          <p:nvPr/>
        </p:nvGrpSpPr>
        <p:grpSpPr>
          <a:xfrm>
            <a:off x="10103317" y="2455060"/>
            <a:ext cx="1302769" cy="130276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93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TextBox 7"/>
          <p:cNvSpPr txBox="1"/>
          <p:nvPr/>
        </p:nvSpPr>
        <p:spPr>
          <a:xfrm>
            <a:off x="11875550" y="2595933"/>
            <a:ext cx="4852855" cy="1012190"/>
          </a:xfrm>
          <a:prstGeom prst="rect">
            <a:avLst/>
          </a:prstGeom>
        </p:spPr>
        <p:txBody>
          <a:bodyPr lIns="0" tIns="0" rIns="0" bIns="0" rtlCol="0" anchor="t">
            <a:spAutoFit/>
          </a:bodyPr>
          <a:lstStyle/>
          <a:p>
            <a:pPr marL="0" marR="0" lvl="0" indent="0" algn="l" defTabSz="914400" rtl="0" eaLnBrk="1" fontAlgn="auto" latinLnBrk="0" hangingPunct="1">
              <a:lnSpc>
                <a:spcPts val="4059"/>
              </a:lnSpc>
              <a:spcBef>
                <a:spcPts val="0"/>
              </a:spcBef>
              <a:spcAft>
                <a:spcPts val="0"/>
              </a:spcAft>
              <a:buClrTx/>
              <a:buSzTx/>
              <a:buFontTx/>
              <a:buNone/>
              <a:tabLst/>
              <a:defRPr/>
            </a:pPr>
            <a:r>
              <a:rPr kumimoji="0" lang="en-US" sz="2899" b="0" i="0" u="none" strike="noStrike" kern="1200" cap="none" spc="0" normalizeH="0" baseline="0" noProof="0">
                <a:ln>
                  <a:noFill/>
                </a:ln>
                <a:solidFill>
                  <a:srgbClr val="FFFFFF"/>
                </a:solidFill>
                <a:effectLst/>
                <a:uLnTx/>
                <a:uFillTx/>
                <a:latin typeface="Now"/>
                <a:ea typeface="+mn-ea"/>
                <a:cs typeface="+mn-cs"/>
              </a:rPr>
              <a:t>ENHANCED ECONOMIC DEVELOPMENT</a:t>
            </a:r>
          </a:p>
        </p:txBody>
      </p:sp>
      <p:sp>
        <p:nvSpPr>
          <p:cNvPr id="8" name="TextBox 8"/>
          <p:cNvSpPr txBox="1"/>
          <p:nvPr/>
        </p:nvSpPr>
        <p:spPr>
          <a:xfrm>
            <a:off x="631218" y="1351967"/>
            <a:ext cx="8182771" cy="1485900"/>
          </a:xfrm>
          <a:prstGeom prst="rect">
            <a:avLst/>
          </a:prstGeom>
        </p:spPr>
        <p:txBody>
          <a:bodyPr lIns="0" tIns="0" rIns="0" bIns="0" rtlCol="0" anchor="t">
            <a:spAutoFit/>
          </a:bodyPr>
          <a:lstStyle/>
          <a:p>
            <a:pPr marL="0" marR="0" lvl="0" indent="0" algn="l" defTabSz="914400" rtl="0" eaLnBrk="1" fontAlgn="auto" latinLnBrk="0" hangingPunct="1">
              <a:lnSpc>
                <a:spcPts val="5880"/>
              </a:lnSpc>
              <a:spcBef>
                <a:spcPts val="0"/>
              </a:spcBef>
              <a:spcAft>
                <a:spcPts val="0"/>
              </a:spcAft>
              <a:buClrTx/>
              <a:buSzTx/>
              <a:buFontTx/>
              <a:buNone/>
              <a:tabLst/>
              <a:defRPr/>
            </a:pPr>
            <a:r>
              <a:rPr kumimoji="0" lang="en-US" sz="4900" b="0" i="0" u="none" strike="noStrike" kern="1200" cap="none" spc="0" normalizeH="0" baseline="0" noProof="0" dirty="0">
                <a:ln>
                  <a:noFill/>
                </a:ln>
                <a:solidFill>
                  <a:srgbClr val="FFFFFF"/>
                </a:solidFill>
                <a:effectLst/>
                <a:uLnTx/>
                <a:uFillTx/>
                <a:latin typeface="Now"/>
                <a:ea typeface="+mn-ea"/>
                <a:cs typeface="+mn-cs"/>
              </a:rPr>
              <a:t>Women can be effective </a:t>
            </a:r>
            <a:r>
              <a:rPr kumimoji="0" lang="en-US" sz="4900" b="0" i="0" u="none" strike="noStrike" kern="1200" cap="none" spc="0" normalizeH="0" baseline="0" noProof="0" dirty="0">
                <a:ln>
                  <a:noFill/>
                </a:ln>
                <a:solidFill>
                  <a:srgbClr val="FFFFFF"/>
                </a:solidFill>
                <a:effectLst/>
                <a:uLnTx/>
                <a:uFillTx/>
                <a:latin typeface="Now Bold"/>
                <a:ea typeface="+mn-ea"/>
                <a:cs typeface="+mn-cs"/>
              </a:rPr>
              <a:t>agents of change</a:t>
            </a:r>
          </a:p>
        </p:txBody>
      </p:sp>
      <p:sp>
        <p:nvSpPr>
          <p:cNvPr id="11" name="TextBox 11"/>
          <p:cNvSpPr txBox="1"/>
          <p:nvPr/>
        </p:nvSpPr>
        <p:spPr>
          <a:xfrm>
            <a:off x="11875550" y="4787337"/>
            <a:ext cx="5117050" cy="1012190"/>
          </a:xfrm>
          <a:prstGeom prst="rect">
            <a:avLst/>
          </a:prstGeom>
        </p:spPr>
        <p:txBody>
          <a:bodyPr lIns="0" tIns="0" rIns="0" bIns="0" rtlCol="0" anchor="t">
            <a:spAutoFit/>
          </a:bodyPr>
          <a:lstStyle/>
          <a:p>
            <a:pPr marL="0" marR="0" lvl="0" indent="0" algn="l" defTabSz="914400" rtl="0" eaLnBrk="1" fontAlgn="auto" latinLnBrk="0" hangingPunct="1">
              <a:lnSpc>
                <a:spcPts val="4059"/>
              </a:lnSpc>
              <a:spcBef>
                <a:spcPts val="0"/>
              </a:spcBef>
              <a:spcAft>
                <a:spcPts val="0"/>
              </a:spcAft>
              <a:buClrTx/>
              <a:buSzTx/>
              <a:buFontTx/>
              <a:buNone/>
              <a:tabLst/>
              <a:defRPr/>
            </a:pPr>
            <a:r>
              <a:rPr kumimoji="0" lang="en-US" sz="2899" b="0" i="0" u="none" strike="noStrike" kern="1200" cap="none" spc="0" normalizeH="0" baseline="0" noProof="0">
                <a:ln>
                  <a:noFill/>
                </a:ln>
                <a:solidFill>
                  <a:srgbClr val="FFFFFF"/>
                </a:solidFill>
                <a:effectLst/>
                <a:uLnTx/>
                <a:uFillTx/>
                <a:latin typeface="Now"/>
                <a:ea typeface="+mn-ea"/>
                <a:cs typeface="+mn-cs"/>
              </a:rPr>
              <a:t>IMPROVED PROSPECTS FOR FUTURE GENERATIONS</a:t>
            </a:r>
          </a:p>
        </p:txBody>
      </p:sp>
      <p:sp>
        <p:nvSpPr>
          <p:cNvPr id="12" name="TextBox 12"/>
          <p:cNvSpPr txBox="1"/>
          <p:nvPr/>
        </p:nvSpPr>
        <p:spPr>
          <a:xfrm>
            <a:off x="11875550" y="6941257"/>
            <a:ext cx="5117050" cy="1012190"/>
          </a:xfrm>
          <a:prstGeom prst="rect">
            <a:avLst/>
          </a:prstGeom>
        </p:spPr>
        <p:txBody>
          <a:bodyPr lIns="0" tIns="0" rIns="0" bIns="0" rtlCol="0" anchor="t">
            <a:spAutoFit/>
          </a:bodyPr>
          <a:lstStyle/>
          <a:p>
            <a:pPr marL="0" marR="0" lvl="0" indent="0" algn="l" defTabSz="914400" rtl="0" eaLnBrk="1" fontAlgn="auto" latinLnBrk="0" hangingPunct="1">
              <a:lnSpc>
                <a:spcPts val="4059"/>
              </a:lnSpc>
              <a:spcBef>
                <a:spcPts val="0"/>
              </a:spcBef>
              <a:spcAft>
                <a:spcPts val="0"/>
              </a:spcAft>
              <a:buClrTx/>
              <a:buSzTx/>
              <a:buFontTx/>
              <a:buNone/>
              <a:tabLst/>
              <a:defRPr/>
            </a:pPr>
            <a:r>
              <a:rPr kumimoji="0" lang="en-US" sz="2899" b="0" i="0" u="none" strike="noStrike" kern="1200" cap="none" spc="0" normalizeH="0" baseline="0" noProof="0">
                <a:ln>
                  <a:noFill/>
                </a:ln>
                <a:solidFill>
                  <a:srgbClr val="FFFFFF"/>
                </a:solidFill>
                <a:effectLst/>
                <a:uLnTx/>
                <a:uFillTx/>
                <a:latin typeface="Now"/>
                <a:ea typeface="+mn-ea"/>
                <a:cs typeface="+mn-cs"/>
              </a:rPr>
              <a:t>STRENGTHENED POLITICAL &amp; SOCIAL SYSTEMS</a:t>
            </a:r>
          </a:p>
        </p:txBody>
      </p:sp>
      <p:grpSp>
        <p:nvGrpSpPr>
          <p:cNvPr id="13" name="Group 13"/>
          <p:cNvGrpSpPr/>
          <p:nvPr/>
        </p:nvGrpSpPr>
        <p:grpSpPr>
          <a:xfrm>
            <a:off x="10103317" y="4670622"/>
            <a:ext cx="1302769" cy="1302769"/>
            <a:chOff x="0" y="0"/>
            <a:chExt cx="6350000" cy="6350000"/>
          </a:xfrm>
          <a:solidFill>
            <a:srgbClr val="0A9396"/>
          </a:solidFill>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5" name="Group 15"/>
          <p:cNvGrpSpPr/>
          <p:nvPr/>
        </p:nvGrpSpPr>
        <p:grpSpPr>
          <a:xfrm>
            <a:off x="10103317" y="6824542"/>
            <a:ext cx="1302769" cy="1302769"/>
            <a:chOff x="0" y="0"/>
            <a:chExt cx="6350000" cy="6350000"/>
          </a:xfrm>
          <a:solidFill>
            <a:srgbClr val="0A9396"/>
          </a:solidFill>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7" name="TextBox 17"/>
          <p:cNvSpPr txBox="1"/>
          <p:nvPr/>
        </p:nvSpPr>
        <p:spPr>
          <a:xfrm>
            <a:off x="11432057" y="799806"/>
            <a:ext cx="6570291" cy="273685"/>
          </a:xfrm>
          <a:prstGeom prst="rect">
            <a:avLst/>
          </a:prstGeom>
        </p:spPr>
        <p:txBody>
          <a:bodyPr lIns="0" tIns="0" rIns="0" bIns="0" rtlCol="0" anchor="t">
            <a:spAutoFit/>
          </a:bodyPr>
          <a:lstStyle/>
          <a:p>
            <a:pPr marL="0" marR="0" lvl="0" indent="0" algn="l"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srgbClr val="FFFFFF"/>
                </a:solidFill>
                <a:effectLst/>
                <a:uLnTx/>
                <a:uFillTx/>
                <a:latin typeface="Now"/>
                <a:ea typeface="+mn-ea"/>
                <a:cs typeface="+mn-cs"/>
              </a:rPr>
              <a:t>MODULE 1</a:t>
            </a:r>
            <a:r>
              <a:rPr kumimoji="0" lang="en-US" sz="1600" b="0" i="0" u="none" strike="noStrike" kern="1200" cap="none" spc="0" normalizeH="0" baseline="0" noProof="0">
                <a:ln>
                  <a:noFill/>
                </a:ln>
                <a:solidFill>
                  <a:srgbClr val="FFFFFF"/>
                </a:solidFill>
                <a:effectLst/>
                <a:uLnTx/>
                <a:uFillTx/>
                <a:latin typeface="Now"/>
                <a:ea typeface="+mn-ea"/>
                <a:cs typeface="+mn-cs"/>
              </a:rPr>
              <a:t> | WHY GENDER IS IMPORTANT IN CONSERVATION</a:t>
            </a:r>
          </a:p>
        </p:txBody>
      </p:sp>
      <p:pic>
        <p:nvPicPr>
          <p:cNvPr id="22" name="Graphic 21" descr="Dollar with solid fill">
            <a:extLst>
              <a:ext uri="{FF2B5EF4-FFF2-40B4-BE49-F238E27FC236}">
                <a16:creationId xmlns:a16="http://schemas.microsoft.com/office/drawing/2014/main" id="{C0B3D745-6094-473D-ADCA-3FC43C41109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47114" y="2724177"/>
            <a:ext cx="755703" cy="755703"/>
          </a:xfrm>
          <a:prstGeom prst="rect">
            <a:avLst/>
          </a:prstGeom>
        </p:spPr>
      </p:pic>
      <p:pic>
        <p:nvPicPr>
          <p:cNvPr id="24" name="Graphic 23" descr="Family with two children outline">
            <a:extLst>
              <a:ext uri="{FF2B5EF4-FFF2-40B4-BE49-F238E27FC236}">
                <a16:creationId xmlns:a16="http://schemas.microsoft.com/office/drawing/2014/main" id="{AC4EFBDE-3E3A-48F3-9F36-6EE5D977962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48655" y="4774171"/>
            <a:ext cx="1005840" cy="1005840"/>
          </a:xfrm>
          <a:prstGeom prst="rect">
            <a:avLst/>
          </a:prstGeom>
        </p:spPr>
      </p:pic>
      <p:pic>
        <p:nvPicPr>
          <p:cNvPr id="28" name="Graphic 27" descr="Connections outline">
            <a:extLst>
              <a:ext uri="{FF2B5EF4-FFF2-40B4-BE49-F238E27FC236}">
                <a16:creationId xmlns:a16="http://schemas.microsoft.com/office/drawing/2014/main" id="{C9C11A3A-4A7D-4069-B5EA-4D0773FE780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195560" y="6993327"/>
            <a:ext cx="1005840" cy="1005840"/>
          </a:xfrm>
          <a:prstGeom prst="rect">
            <a:avLst/>
          </a:prstGeom>
        </p:spPr>
      </p:pic>
      <p:sp>
        <p:nvSpPr>
          <p:cNvPr id="23" name="AutoShape 2">
            <a:extLst>
              <a:ext uri="{FF2B5EF4-FFF2-40B4-BE49-F238E27FC236}">
                <a16:creationId xmlns:a16="http://schemas.microsoft.com/office/drawing/2014/main" id="{442A6EC7-6908-40FB-A301-1AF33C82EDDE}"/>
              </a:ext>
            </a:extLst>
          </p:cNvPr>
          <p:cNvSpPr/>
          <p:nvPr/>
        </p:nvSpPr>
        <p:spPr>
          <a:xfrm rot="-5400000">
            <a:off x="6945694" y="5618839"/>
            <a:ext cx="4707904" cy="0"/>
          </a:xfrm>
          <a:prstGeom prst="line">
            <a:avLst/>
          </a:prstGeom>
          <a:ln w="28575" cap="rnd">
            <a:solidFill>
              <a:srgbClr val="FFFFFF"/>
            </a:solidFill>
            <a:prstDash val="sysDot"/>
            <a:headEnd type="none" w="sm" len="sm"/>
            <a:tailEnd type="none" w="sm" len="sm"/>
          </a:ln>
        </p:spPr>
      </p:sp>
      <p:grpSp>
        <p:nvGrpSpPr>
          <p:cNvPr id="25" name="Group 9">
            <a:extLst>
              <a:ext uri="{FF2B5EF4-FFF2-40B4-BE49-F238E27FC236}">
                <a16:creationId xmlns:a16="http://schemas.microsoft.com/office/drawing/2014/main" id="{4991D157-6A9A-4579-AFC1-0B624AE9637E}"/>
              </a:ext>
            </a:extLst>
          </p:cNvPr>
          <p:cNvGrpSpPr/>
          <p:nvPr/>
        </p:nvGrpSpPr>
        <p:grpSpPr>
          <a:xfrm>
            <a:off x="506390" y="3264887"/>
            <a:ext cx="8989177" cy="4931960"/>
            <a:chOff x="0" y="0"/>
            <a:chExt cx="2386174" cy="1844637"/>
          </a:xfrm>
        </p:grpSpPr>
        <p:sp>
          <p:nvSpPr>
            <p:cNvPr id="26" name="Freeform 10">
              <a:extLst>
                <a:ext uri="{FF2B5EF4-FFF2-40B4-BE49-F238E27FC236}">
                  <a16:creationId xmlns:a16="http://schemas.microsoft.com/office/drawing/2014/main" id="{14FC7498-036A-48E5-BB64-6DAB64066D0C}"/>
                </a:ext>
              </a:extLst>
            </p:cNvPr>
            <p:cNvSpPr/>
            <p:nvPr/>
          </p:nvSpPr>
          <p:spPr>
            <a:xfrm>
              <a:off x="0" y="0"/>
              <a:ext cx="2386174" cy="1844637"/>
            </a:xfrm>
            <a:custGeom>
              <a:avLst/>
              <a:gdLst/>
              <a:ahLst/>
              <a:cxnLst/>
              <a:rect l="l" t="t" r="r" b="b"/>
              <a:pathLst>
                <a:path w="2386174" h="1844637">
                  <a:moveTo>
                    <a:pt x="0" y="0"/>
                  </a:moveTo>
                  <a:lnTo>
                    <a:pt x="2386174" y="0"/>
                  </a:lnTo>
                  <a:lnTo>
                    <a:pt x="2386174" y="1844637"/>
                  </a:lnTo>
                  <a:lnTo>
                    <a:pt x="0" y="1844637"/>
                  </a:lnTo>
                  <a:close/>
                </a:path>
              </a:pathLst>
            </a:custGeom>
            <a:solidFill>
              <a:srgbClr val="FFFFFF">
                <a:alpha val="96000"/>
              </a:srgbClr>
            </a:solidFill>
          </p:spPr>
          <p:txBody>
            <a:bodyPr/>
            <a:lstStyle/>
            <a:p>
              <a:endParaRPr lang="en-US" dirty="0"/>
            </a:p>
          </p:txBody>
        </p:sp>
      </p:grpSp>
      <p:sp>
        <p:nvSpPr>
          <p:cNvPr id="27" name="TextBox 12">
            <a:extLst>
              <a:ext uri="{FF2B5EF4-FFF2-40B4-BE49-F238E27FC236}">
                <a16:creationId xmlns:a16="http://schemas.microsoft.com/office/drawing/2014/main" id="{5E213421-B25C-4368-838E-63BC86B55832}"/>
              </a:ext>
            </a:extLst>
          </p:cNvPr>
          <p:cNvSpPr txBox="1"/>
          <p:nvPr/>
        </p:nvSpPr>
        <p:spPr>
          <a:xfrm>
            <a:off x="645082" y="3371850"/>
            <a:ext cx="8607626" cy="2134880"/>
          </a:xfrm>
          <a:prstGeom prst="rect">
            <a:avLst/>
          </a:prstGeom>
        </p:spPr>
        <p:txBody>
          <a:bodyPr lIns="0" tIns="0" rIns="0" bIns="0" rtlCol="0" anchor="t">
            <a:spAutoFit/>
          </a:bodyPr>
          <a:lstStyle/>
          <a:p>
            <a:pPr>
              <a:lnSpc>
                <a:spcPts val="4439"/>
              </a:lnSpc>
            </a:pPr>
            <a:r>
              <a:rPr lang="en-US" sz="3000">
                <a:solidFill>
                  <a:srgbClr val="03989E"/>
                </a:solidFill>
                <a:latin typeface="Now" panose="020B0604020202020204" charset="0"/>
              </a:rPr>
              <a:t>When women are more educated and empowered, economies &amp; community well-being grow:</a:t>
            </a:r>
            <a:r>
              <a:rPr lang="en-US" sz="600">
                <a:solidFill>
                  <a:srgbClr val="03989E"/>
                </a:solidFill>
                <a:latin typeface="Now" panose="020B0604020202020204" charset="0"/>
              </a:rPr>
              <a:t> </a:t>
            </a:r>
          </a:p>
          <a:p>
            <a:pPr>
              <a:lnSpc>
                <a:spcPts val="4439"/>
              </a:lnSpc>
              <a:spcBef>
                <a:spcPct val="0"/>
              </a:spcBef>
            </a:pPr>
            <a:endParaRPr lang="en-US" sz="500">
              <a:solidFill>
                <a:srgbClr val="03989E"/>
              </a:solidFill>
              <a:latin typeface="Now" panose="020B0604020202020204" charset="0"/>
            </a:endParaRPr>
          </a:p>
        </p:txBody>
      </p:sp>
      <p:sp>
        <p:nvSpPr>
          <p:cNvPr id="29" name="TextBox 28">
            <a:extLst>
              <a:ext uri="{FF2B5EF4-FFF2-40B4-BE49-F238E27FC236}">
                <a16:creationId xmlns:a16="http://schemas.microsoft.com/office/drawing/2014/main" id="{FB6136A0-69DE-4AF4-A993-F7E4E104D323}"/>
              </a:ext>
            </a:extLst>
          </p:cNvPr>
          <p:cNvSpPr txBox="1"/>
          <p:nvPr/>
        </p:nvSpPr>
        <p:spPr>
          <a:xfrm>
            <a:off x="631218" y="5197535"/>
            <a:ext cx="9144000" cy="2929776"/>
          </a:xfrm>
          <a:prstGeom prst="rect">
            <a:avLst/>
          </a:prstGeom>
          <a:noFill/>
        </p:spPr>
        <p:txBody>
          <a:bodyPr wrap="square">
            <a:spAutoFit/>
          </a:bodyPr>
          <a:lstStyle/>
          <a:p>
            <a:pPr>
              <a:lnSpc>
                <a:spcPts val="3839"/>
              </a:lnSpc>
            </a:pPr>
            <a:r>
              <a:rPr lang="en-US" sz="2800" dirty="0">
                <a:solidFill>
                  <a:srgbClr val="03989E"/>
                </a:solidFill>
                <a:latin typeface="Now" panose="020B0604020202020204" charset="0"/>
                <a:sym typeface="Wingdings" panose="05000000000000000000" pitchFamily="2" charset="2"/>
              </a:rPr>
              <a:t></a:t>
            </a:r>
            <a:r>
              <a:rPr lang="en-US" sz="2800" dirty="0">
                <a:solidFill>
                  <a:srgbClr val="03989E"/>
                </a:solidFill>
                <a:latin typeface="Now" panose="020B0604020202020204" charset="0"/>
              </a:rPr>
              <a:t>  Greater sharing in problem solving</a:t>
            </a:r>
          </a:p>
          <a:p>
            <a:pPr>
              <a:lnSpc>
                <a:spcPts val="3839"/>
              </a:lnSpc>
            </a:pPr>
            <a:r>
              <a:rPr lang="en-US" sz="2800" dirty="0">
                <a:solidFill>
                  <a:srgbClr val="03989E"/>
                </a:solidFill>
                <a:latin typeface="Now" panose="020B0604020202020204" charset="0"/>
                <a:sym typeface="Wingdings" panose="05000000000000000000" pitchFamily="2" charset="2"/>
              </a:rPr>
              <a:t></a:t>
            </a:r>
            <a:r>
              <a:rPr lang="en-US" sz="2800" dirty="0">
                <a:solidFill>
                  <a:srgbClr val="03989E"/>
                </a:solidFill>
                <a:latin typeface="Now" panose="020B0604020202020204" charset="0"/>
              </a:rPr>
              <a:t>  More opportunities for all</a:t>
            </a:r>
          </a:p>
          <a:p>
            <a:pPr>
              <a:lnSpc>
                <a:spcPts val="3839"/>
              </a:lnSpc>
            </a:pPr>
            <a:r>
              <a:rPr lang="en-US" sz="2800" dirty="0">
                <a:solidFill>
                  <a:srgbClr val="03989E"/>
                </a:solidFill>
                <a:latin typeface="Now" panose="020B0604020202020204" charset="0"/>
                <a:sym typeface="Wingdings" panose="05000000000000000000" pitchFamily="2" charset="2"/>
              </a:rPr>
              <a:t></a:t>
            </a:r>
            <a:r>
              <a:rPr lang="en-US" sz="2800" dirty="0">
                <a:solidFill>
                  <a:srgbClr val="03989E"/>
                </a:solidFill>
                <a:latin typeface="Now" panose="020B0604020202020204" charset="0"/>
              </a:rPr>
              <a:t>  Benefits for children include:</a:t>
            </a:r>
          </a:p>
          <a:p>
            <a:pPr marL="647695" lvl="1" indent="-323848">
              <a:lnSpc>
                <a:spcPts val="3599"/>
              </a:lnSpc>
              <a:buFont typeface="Arial"/>
              <a:buChar char="•"/>
            </a:pPr>
            <a:r>
              <a:rPr lang="en-US" sz="2800" dirty="0">
                <a:solidFill>
                  <a:srgbClr val="03989E"/>
                </a:solidFill>
                <a:latin typeface="Now" panose="020B0604020202020204" charset="0"/>
              </a:rPr>
              <a:t>Reduced child mortality </a:t>
            </a:r>
          </a:p>
          <a:p>
            <a:pPr marL="647695" lvl="1" indent="-323848">
              <a:lnSpc>
                <a:spcPts val="3599"/>
              </a:lnSpc>
              <a:buFont typeface="Arial"/>
              <a:buChar char="•"/>
            </a:pPr>
            <a:r>
              <a:rPr lang="en-US" sz="2800" dirty="0">
                <a:solidFill>
                  <a:srgbClr val="03989E"/>
                </a:solidFill>
                <a:latin typeface="Now" panose="020B0604020202020204" charset="0"/>
              </a:rPr>
              <a:t>Improved health &amp; opportunities mean better quality of life for future generations</a:t>
            </a:r>
          </a:p>
        </p:txBody>
      </p:sp>
    </p:spTree>
    <p:extLst>
      <p:ext uri="{BB962C8B-B14F-4D97-AF65-F5344CB8AC3E}">
        <p14:creationId xmlns:p14="http://schemas.microsoft.com/office/powerpoint/2010/main" val="3504962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3" name="Freeform 3"/>
          <p:cNvSpPr/>
          <p:nvPr/>
        </p:nvSpPr>
        <p:spPr>
          <a:xfrm>
            <a:off x="545493" y="2090154"/>
            <a:ext cx="5533265" cy="747713"/>
          </a:xfrm>
          <a:custGeom>
            <a:avLst/>
            <a:gdLst/>
            <a:ahLst/>
            <a:cxnLst/>
            <a:rect l="l" t="t" r="r" b="b"/>
            <a:pathLst>
              <a:path w="1871746" h="252930">
                <a:moveTo>
                  <a:pt x="0" y="0"/>
                </a:moveTo>
                <a:lnTo>
                  <a:pt x="1871746" y="0"/>
                </a:lnTo>
                <a:lnTo>
                  <a:pt x="1871746" y="252930"/>
                </a:lnTo>
                <a:lnTo>
                  <a:pt x="0" y="252930"/>
                </a:lnTo>
                <a:close/>
              </a:path>
            </a:pathLst>
          </a:custGeom>
          <a:solidFill>
            <a:srgbClr val="94D2BD"/>
          </a:solidFill>
        </p:spPr>
      </p:sp>
      <p:sp>
        <p:nvSpPr>
          <p:cNvPr id="8" name="TextBox 8"/>
          <p:cNvSpPr txBox="1"/>
          <p:nvPr/>
        </p:nvSpPr>
        <p:spPr>
          <a:xfrm>
            <a:off x="631218" y="1351967"/>
            <a:ext cx="8182771" cy="1485900"/>
          </a:xfrm>
          <a:prstGeom prst="rect">
            <a:avLst/>
          </a:prstGeom>
        </p:spPr>
        <p:txBody>
          <a:bodyPr lIns="0" tIns="0" rIns="0" bIns="0" rtlCol="0" anchor="t">
            <a:spAutoFit/>
          </a:bodyPr>
          <a:lstStyle/>
          <a:p>
            <a:pPr marL="0" marR="0" lvl="0" indent="0" algn="l" defTabSz="914400" rtl="0" eaLnBrk="1" fontAlgn="auto" latinLnBrk="0" hangingPunct="1">
              <a:lnSpc>
                <a:spcPts val="5880"/>
              </a:lnSpc>
              <a:spcBef>
                <a:spcPts val="0"/>
              </a:spcBef>
              <a:spcAft>
                <a:spcPts val="0"/>
              </a:spcAft>
              <a:buClrTx/>
              <a:buSzTx/>
              <a:buFontTx/>
              <a:buNone/>
              <a:tabLst/>
              <a:defRPr/>
            </a:pPr>
            <a:r>
              <a:rPr kumimoji="0" lang="en-US" sz="4900" b="0" i="0" u="none" strike="noStrike" kern="1200" cap="none" spc="0" normalizeH="0" baseline="0" noProof="0" dirty="0">
                <a:ln>
                  <a:noFill/>
                </a:ln>
                <a:solidFill>
                  <a:srgbClr val="FFFFFF"/>
                </a:solidFill>
                <a:effectLst/>
                <a:uLnTx/>
                <a:uFillTx/>
                <a:latin typeface="Now"/>
                <a:ea typeface="+mn-ea"/>
                <a:cs typeface="+mn-cs"/>
              </a:rPr>
              <a:t>Women can be effective </a:t>
            </a:r>
            <a:r>
              <a:rPr kumimoji="0" lang="en-US" sz="4900" b="0" i="0" u="none" strike="noStrike" kern="1200" cap="none" spc="0" normalizeH="0" baseline="0" noProof="0" dirty="0">
                <a:ln>
                  <a:noFill/>
                </a:ln>
                <a:solidFill>
                  <a:srgbClr val="FFFFFF"/>
                </a:solidFill>
                <a:effectLst/>
                <a:uLnTx/>
                <a:uFillTx/>
                <a:latin typeface="Now Bold"/>
                <a:ea typeface="+mn-ea"/>
                <a:cs typeface="+mn-cs"/>
              </a:rPr>
              <a:t>agents of change</a:t>
            </a:r>
          </a:p>
        </p:txBody>
      </p:sp>
      <p:sp>
        <p:nvSpPr>
          <p:cNvPr id="17" name="TextBox 17"/>
          <p:cNvSpPr txBox="1"/>
          <p:nvPr/>
        </p:nvSpPr>
        <p:spPr>
          <a:xfrm>
            <a:off x="11432057" y="799806"/>
            <a:ext cx="6570291" cy="273685"/>
          </a:xfrm>
          <a:prstGeom prst="rect">
            <a:avLst/>
          </a:prstGeom>
        </p:spPr>
        <p:txBody>
          <a:bodyPr lIns="0" tIns="0" rIns="0" bIns="0" rtlCol="0" anchor="t">
            <a:spAutoFit/>
          </a:bodyPr>
          <a:lstStyle/>
          <a:p>
            <a:pPr marL="0" marR="0" lvl="0" indent="0" algn="l"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srgbClr val="FFFFFF"/>
                </a:solidFill>
                <a:effectLst/>
                <a:uLnTx/>
                <a:uFillTx/>
                <a:latin typeface="Now"/>
                <a:ea typeface="+mn-ea"/>
                <a:cs typeface="+mn-cs"/>
              </a:rPr>
              <a:t>MODULE 1</a:t>
            </a:r>
            <a:r>
              <a:rPr kumimoji="0" lang="en-US" sz="1600" b="0" i="0" u="none" strike="noStrike" kern="1200" cap="none" spc="0" normalizeH="0" baseline="0" noProof="0">
                <a:ln>
                  <a:noFill/>
                </a:ln>
                <a:solidFill>
                  <a:srgbClr val="FFFFFF"/>
                </a:solidFill>
                <a:effectLst/>
                <a:uLnTx/>
                <a:uFillTx/>
                <a:latin typeface="Now"/>
                <a:ea typeface="+mn-ea"/>
                <a:cs typeface="+mn-cs"/>
              </a:rPr>
              <a:t> | WHY GENDER IS IMPORTANT IN CONSERVATION</a:t>
            </a:r>
          </a:p>
        </p:txBody>
      </p:sp>
      <p:sp>
        <p:nvSpPr>
          <p:cNvPr id="35" name="TextBox 17">
            <a:extLst>
              <a:ext uri="{FF2B5EF4-FFF2-40B4-BE49-F238E27FC236}">
                <a16:creationId xmlns:a16="http://schemas.microsoft.com/office/drawing/2014/main" id="{2E2BB820-AE30-4254-8B20-ED47D1DB386F}"/>
              </a:ext>
            </a:extLst>
          </p:cNvPr>
          <p:cNvSpPr txBox="1"/>
          <p:nvPr/>
        </p:nvSpPr>
        <p:spPr>
          <a:xfrm>
            <a:off x="925294" y="3543300"/>
            <a:ext cx="4552950" cy="517449"/>
          </a:xfrm>
          <a:prstGeom prst="rect">
            <a:avLst/>
          </a:prstGeom>
          <a:solidFill>
            <a:srgbClr val="2A9D8F"/>
          </a:solidFill>
        </p:spPr>
        <p:txBody>
          <a:bodyPr wrap="square" lIns="0" tIns="0" rIns="0" bIns="0" rtlCol="0" anchor="t">
            <a:spAutoFit/>
          </a:bodyPr>
          <a:lstStyle/>
          <a:p>
            <a:pPr>
              <a:lnSpc>
                <a:spcPts val="4199"/>
              </a:lnSpc>
            </a:pPr>
            <a:r>
              <a:rPr lang="en-US" sz="2999" dirty="0">
                <a:solidFill>
                  <a:schemeClr val="bg1"/>
                </a:solidFill>
                <a:latin typeface="Now"/>
              </a:rPr>
              <a:t>Research + Monitoring</a:t>
            </a:r>
          </a:p>
        </p:txBody>
      </p:sp>
      <p:sp>
        <p:nvSpPr>
          <p:cNvPr id="36" name="TextBox 18">
            <a:extLst>
              <a:ext uri="{FF2B5EF4-FFF2-40B4-BE49-F238E27FC236}">
                <a16:creationId xmlns:a16="http://schemas.microsoft.com/office/drawing/2014/main" id="{531DDB3E-B20C-455D-B814-EE990D667BE2}"/>
              </a:ext>
            </a:extLst>
          </p:cNvPr>
          <p:cNvSpPr txBox="1"/>
          <p:nvPr/>
        </p:nvSpPr>
        <p:spPr>
          <a:xfrm>
            <a:off x="990600" y="6602730"/>
            <a:ext cx="7237194" cy="2123658"/>
          </a:xfrm>
          <a:prstGeom prst="rect">
            <a:avLst/>
          </a:prstGeom>
        </p:spPr>
        <p:txBody>
          <a:bodyPr wrap="square" lIns="0" tIns="0" rIns="0" bIns="0" rtlCol="0" anchor="t">
            <a:spAutoFit/>
          </a:bodyPr>
          <a:lstStyle/>
          <a:p>
            <a:r>
              <a:rPr lang="en-US" sz="2400" dirty="0">
                <a:solidFill>
                  <a:schemeClr val="bg1"/>
                </a:solidFill>
                <a:latin typeface="Now" panose="020B0604020202020204" charset="0"/>
              </a:rPr>
              <a:t>Women who gained knowledge and skills with our project became more motivated to take care of community issues and are capable of mobilizing communities against threats like land encroachment and illegal fishing</a:t>
            </a:r>
          </a:p>
          <a:p>
            <a:pPr algn="r"/>
            <a:r>
              <a:rPr lang="en-US" dirty="0">
                <a:solidFill>
                  <a:schemeClr val="bg1"/>
                </a:solidFill>
                <a:latin typeface="Now" panose="020B0604020202020204" charset="0"/>
              </a:rPr>
              <a:t>Cambodia | FACT</a:t>
            </a:r>
          </a:p>
        </p:txBody>
      </p:sp>
      <p:sp>
        <p:nvSpPr>
          <p:cNvPr id="39" name="TextBox 18">
            <a:extLst>
              <a:ext uri="{FF2B5EF4-FFF2-40B4-BE49-F238E27FC236}">
                <a16:creationId xmlns:a16="http://schemas.microsoft.com/office/drawing/2014/main" id="{E73A1F0A-1990-487B-801E-7499977CF056}"/>
              </a:ext>
            </a:extLst>
          </p:cNvPr>
          <p:cNvSpPr txBox="1"/>
          <p:nvPr/>
        </p:nvSpPr>
        <p:spPr>
          <a:xfrm>
            <a:off x="964297" y="4381677"/>
            <a:ext cx="7237194" cy="1754326"/>
          </a:xfrm>
          <a:prstGeom prst="rect">
            <a:avLst/>
          </a:prstGeom>
        </p:spPr>
        <p:txBody>
          <a:bodyPr wrap="square" lIns="0" tIns="0" rIns="0" bIns="0" rtlCol="0" anchor="t">
            <a:spAutoFit/>
          </a:bodyPr>
          <a:lstStyle/>
          <a:p>
            <a:r>
              <a:rPr lang="en-US" sz="2400" dirty="0">
                <a:solidFill>
                  <a:schemeClr val="bg1"/>
                </a:solidFill>
                <a:latin typeface="Now" panose="020B0604020202020204" charset="0"/>
              </a:rPr>
              <a:t>Women lead Local Ecological Knowledge research on local edible plants and present their findings to communities, authorities, and other organizations with our support</a:t>
            </a:r>
          </a:p>
          <a:p>
            <a:pPr algn="r"/>
            <a:r>
              <a:rPr lang="en-US" dirty="0">
                <a:solidFill>
                  <a:schemeClr val="bg1"/>
                </a:solidFill>
                <a:latin typeface="Now" panose="020B0604020202020204" charset="0"/>
              </a:rPr>
              <a:t>Thailand | MCI</a:t>
            </a:r>
          </a:p>
        </p:txBody>
      </p:sp>
      <p:sp>
        <p:nvSpPr>
          <p:cNvPr id="41" name="AutoShape 4">
            <a:extLst>
              <a:ext uri="{FF2B5EF4-FFF2-40B4-BE49-F238E27FC236}">
                <a16:creationId xmlns:a16="http://schemas.microsoft.com/office/drawing/2014/main" id="{51E00111-1239-45B5-AEB0-110440AFE56F}"/>
              </a:ext>
            </a:extLst>
          </p:cNvPr>
          <p:cNvSpPr/>
          <p:nvPr/>
        </p:nvSpPr>
        <p:spPr>
          <a:xfrm>
            <a:off x="1338389" y="6286500"/>
            <a:ext cx="6336676" cy="0"/>
          </a:xfrm>
          <a:prstGeom prst="line">
            <a:avLst/>
          </a:prstGeom>
          <a:ln w="28575" cap="rnd">
            <a:solidFill>
              <a:srgbClr val="94D2BD"/>
            </a:solidFill>
            <a:prstDash val="sysDot"/>
            <a:headEnd type="none" w="sm" len="sm"/>
            <a:tailEnd type="none" w="sm" len="sm"/>
          </a:ln>
        </p:spPr>
      </p:sp>
      <p:pic>
        <p:nvPicPr>
          <p:cNvPr id="4" name="Picture 3">
            <a:extLst>
              <a:ext uri="{FF2B5EF4-FFF2-40B4-BE49-F238E27FC236}">
                <a16:creationId xmlns:a16="http://schemas.microsoft.com/office/drawing/2014/main" id="{DA1881F4-5289-45FD-911F-E313A2A32B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99714" y="2837867"/>
            <a:ext cx="8516558" cy="6387417"/>
          </a:xfrm>
          <a:prstGeom prst="rect">
            <a:avLst/>
          </a:prstGeom>
        </p:spPr>
      </p:pic>
      <p:sp>
        <p:nvSpPr>
          <p:cNvPr id="13" name="TextBox 4">
            <a:extLst>
              <a:ext uri="{FF2B5EF4-FFF2-40B4-BE49-F238E27FC236}">
                <a16:creationId xmlns:a16="http://schemas.microsoft.com/office/drawing/2014/main" id="{394F9AD9-886B-44EE-9C8A-9F56F855348C}"/>
              </a:ext>
            </a:extLst>
          </p:cNvPr>
          <p:cNvSpPr txBox="1"/>
          <p:nvPr/>
        </p:nvSpPr>
        <p:spPr>
          <a:xfrm>
            <a:off x="13399623" y="8572500"/>
            <a:ext cx="3897777" cy="554254"/>
          </a:xfrm>
          <a:prstGeom prst="rect">
            <a:avLst/>
          </a:prstGeom>
        </p:spPr>
        <p:txBody>
          <a:bodyPr wrap="square" lIns="0" tIns="0" rIns="0" bIns="0" rtlCol="0" anchor="t">
            <a:spAutoFit/>
          </a:bodyPr>
          <a:lstStyle/>
          <a:p>
            <a:pPr algn="r">
              <a:lnSpc>
                <a:spcPts val="2240"/>
              </a:lnSpc>
            </a:pPr>
            <a:r>
              <a:rPr lang="en-US" sz="1600" dirty="0">
                <a:solidFill>
                  <a:schemeClr val="bg1"/>
                </a:solidFill>
                <a:latin typeface="Now"/>
              </a:rPr>
              <a:t>Monitoring local lakes in Cambodia</a:t>
            </a:r>
            <a:br>
              <a:rPr lang="en-US" sz="1600" dirty="0">
                <a:solidFill>
                  <a:schemeClr val="bg1"/>
                </a:solidFill>
                <a:latin typeface="Now"/>
              </a:rPr>
            </a:br>
            <a:r>
              <a:rPr lang="en-US" sz="1600" dirty="0">
                <a:solidFill>
                  <a:schemeClr val="bg1"/>
                </a:solidFill>
                <a:latin typeface="Now"/>
              </a:rPr>
              <a:t>© 3S Rivers Protection Network (3SPN)</a:t>
            </a:r>
          </a:p>
        </p:txBody>
      </p:sp>
    </p:spTree>
    <p:extLst>
      <p:ext uri="{BB962C8B-B14F-4D97-AF65-F5344CB8AC3E}">
        <p14:creationId xmlns:p14="http://schemas.microsoft.com/office/powerpoint/2010/main" val="1612876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3" name="Freeform 3"/>
          <p:cNvSpPr/>
          <p:nvPr/>
        </p:nvSpPr>
        <p:spPr>
          <a:xfrm>
            <a:off x="545493" y="2090154"/>
            <a:ext cx="5533265" cy="747713"/>
          </a:xfrm>
          <a:custGeom>
            <a:avLst/>
            <a:gdLst/>
            <a:ahLst/>
            <a:cxnLst/>
            <a:rect l="l" t="t" r="r" b="b"/>
            <a:pathLst>
              <a:path w="1871746" h="252930">
                <a:moveTo>
                  <a:pt x="0" y="0"/>
                </a:moveTo>
                <a:lnTo>
                  <a:pt x="1871746" y="0"/>
                </a:lnTo>
                <a:lnTo>
                  <a:pt x="1871746" y="252930"/>
                </a:lnTo>
                <a:lnTo>
                  <a:pt x="0" y="252930"/>
                </a:lnTo>
                <a:close/>
              </a:path>
            </a:pathLst>
          </a:custGeom>
          <a:solidFill>
            <a:srgbClr val="94D2BD"/>
          </a:solidFill>
        </p:spPr>
      </p:sp>
      <p:sp>
        <p:nvSpPr>
          <p:cNvPr id="8" name="TextBox 8"/>
          <p:cNvSpPr txBox="1"/>
          <p:nvPr/>
        </p:nvSpPr>
        <p:spPr>
          <a:xfrm>
            <a:off x="631218" y="1351967"/>
            <a:ext cx="8182771" cy="1485900"/>
          </a:xfrm>
          <a:prstGeom prst="rect">
            <a:avLst/>
          </a:prstGeom>
        </p:spPr>
        <p:txBody>
          <a:bodyPr lIns="0" tIns="0" rIns="0" bIns="0" rtlCol="0" anchor="t">
            <a:spAutoFit/>
          </a:bodyPr>
          <a:lstStyle/>
          <a:p>
            <a:pPr marL="0" marR="0" lvl="0" indent="0" algn="l" defTabSz="914400" rtl="0" eaLnBrk="1" fontAlgn="auto" latinLnBrk="0" hangingPunct="1">
              <a:lnSpc>
                <a:spcPts val="5880"/>
              </a:lnSpc>
              <a:spcBef>
                <a:spcPts val="0"/>
              </a:spcBef>
              <a:spcAft>
                <a:spcPts val="0"/>
              </a:spcAft>
              <a:buClrTx/>
              <a:buSzTx/>
              <a:buFontTx/>
              <a:buNone/>
              <a:tabLst/>
              <a:defRPr/>
            </a:pPr>
            <a:r>
              <a:rPr kumimoji="0" lang="en-US" sz="4900" b="0" i="0" u="none" strike="noStrike" kern="1200" cap="none" spc="0" normalizeH="0" baseline="0" noProof="0" dirty="0">
                <a:ln>
                  <a:noFill/>
                </a:ln>
                <a:solidFill>
                  <a:srgbClr val="FFFFFF"/>
                </a:solidFill>
                <a:effectLst/>
                <a:uLnTx/>
                <a:uFillTx/>
                <a:latin typeface="Now"/>
                <a:ea typeface="+mn-ea"/>
                <a:cs typeface="+mn-cs"/>
              </a:rPr>
              <a:t>Women can be effective </a:t>
            </a:r>
            <a:r>
              <a:rPr kumimoji="0" lang="en-US" sz="4900" b="0" i="0" u="none" strike="noStrike" kern="1200" cap="none" spc="0" normalizeH="0" baseline="0" noProof="0" dirty="0">
                <a:ln>
                  <a:noFill/>
                </a:ln>
                <a:solidFill>
                  <a:srgbClr val="FFFFFF"/>
                </a:solidFill>
                <a:effectLst/>
                <a:uLnTx/>
                <a:uFillTx/>
                <a:latin typeface="Now Bold"/>
                <a:ea typeface="+mn-ea"/>
                <a:cs typeface="+mn-cs"/>
              </a:rPr>
              <a:t>agents of change</a:t>
            </a:r>
          </a:p>
        </p:txBody>
      </p:sp>
      <p:sp>
        <p:nvSpPr>
          <p:cNvPr id="17" name="TextBox 17"/>
          <p:cNvSpPr txBox="1"/>
          <p:nvPr/>
        </p:nvSpPr>
        <p:spPr>
          <a:xfrm>
            <a:off x="11432057" y="799806"/>
            <a:ext cx="6570291" cy="273685"/>
          </a:xfrm>
          <a:prstGeom prst="rect">
            <a:avLst/>
          </a:prstGeom>
        </p:spPr>
        <p:txBody>
          <a:bodyPr lIns="0" tIns="0" rIns="0" bIns="0" rtlCol="0" anchor="t">
            <a:spAutoFit/>
          </a:bodyPr>
          <a:lstStyle/>
          <a:p>
            <a:pPr marL="0" marR="0" lvl="0" indent="0" algn="l"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srgbClr val="FFFFFF"/>
                </a:solidFill>
                <a:effectLst/>
                <a:uLnTx/>
                <a:uFillTx/>
                <a:latin typeface="Now"/>
                <a:ea typeface="+mn-ea"/>
                <a:cs typeface="+mn-cs"/>
              </a:rPr>
              <a:t>MODULE 1</a:t>
            </a:r>
            <a:r>
              <a:rPr kumimoji="0" lang="en-US" sz="1600" b="0" i="0" u="none" strike="noStrike" kern="1200" cap="none" spc="0" normalizeH="0" baseline="0" noProof="0">
                <a:ln>
                  <a:noFill/>
                </a:ln>
                <a:solidFill>
                  <a:srgbClr val="FFFFFF"/>
                </a:solidFill>
                <a:effectLst/>
                <a:uLnTx/>
                <a:uFillTx/>
                <a:latin typeface="Now"/>
                <a:ea typeface="+mn-ea"/>
                <a:cs typeface="+mn-cs"/>
              </a:rPr>
              <a:t> | WHY GENDER IS IMPORTANT IN CONSERVATION</a:t>
            </a:r>
          </a:p>
        </p:txBody>
      </p:sp>
      <p:sp>
        <p:nvSpPr>
          <p:cNvPr id="31" name="TextBox 17">
            <a:extLst>
              <a:ext uri="{FF2B5EF4-FFF2-40B4-BE49-F238E27FC236}">
                <a16:creationId xmlns:a16="http://schemas.microsoft.com/office/drawing/2014/main" id="{E4FE53FB-7631-432A-A6C2-8DED1F76575A}"/>
              </a:ext>
            </a:extLst>
          </p:cNvPr>
          <p:cNvSpPr txBox="1"/>
          <p:nvPr/>
        </p:nvSpPr>
        <p:spPr>
          <a:xfrm>
            <a:off x="457201" y="3529048"/>
            <a:ext cx="4552950" cy="517449"/>
          </a:xfrm>
          <a:prstGeom prst="rect">
            <a:avLst/>
          </a:prstGeom>
          <a:solidFill>
            <a:srgbClr val="2A9D8F"/>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r>
              <a:rPr kumimoji="0" lang="en-US" sz="2999" b="0" i="0" u="none" strike="noStrike" kern="1200" cap="none" spc="0" normalizeH="0" baseline="0" noProof="0" dirty="0">
                <a:ln>
                  <a:noFill/>
                </a:ln>
                <a:solidFill>
                  <a:prstClr val="white"/>
                </a:solidFill>
                <a:effectLst/>
                <a:uLnTx/>
                <a:uFillTx/>
                <a:latin typeface="Now"/>
                <a:ea typeface="+mn-ea"/>
                <a:cs typeface="+mn-cs"/>
              </a:rPr>
              <a:t>Raising awareness</a:t>
            </a:r>
          </a:p>
        </p:txBody>
      </p:sp>
      <p:sp>
        <p:nvSpPr>
          <p:cNvPr id="32" name="TextBox 18">
            <a:extLst>
              <a:ext uri="{FF2B5EF4-FFF2-40B4-BE49-F238E27FC236}">
                <a16:creationId xmlns:a16="http://schemas.microsoft.com/office/drawing/2014/main" id="{7E02C8C8-3755-4E88-B0F4-0CDFC23D445F}"/>
              </a:ext>
            </a:extLst>
          </p:cNvPr>
          <p:cNvSpPr txBox="1"/>
          <p:nvPr/>
        </p:nvSpPr>
        <p:spPr>
          <a:xfrm>
            <a:off x="457200" y="4312492"/>
            <a:ext cx="4552950" cy="320087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Now" panose="020B0604020202020204" charset="0"/>
                <a:ea typeface="+mn-ea"/>
                <a:cs typeface="+mn-cs"/>
              </a:rPr>
              <a:t>Women are now active in sharing information on indigenous communities’ issues (including women’s issues) to national and international platforms, such as National Indigenous People’s Day and Facebook Live </a:t>
            </a:r>
            <a:r>
              <a:rPr kumimoji="0" lang="en-US" sz="2200" b="0" i="0" u="none" strike="noStrike" kern="1200" cap="none" spc="0" normalizeH="0" baseline="0" noProof="0" dirty="0" err="1">
                <a:ln>
                  <a:noFill/>
                </a:ln>
                <a:solidFill>
                  <a:prstClr val="white"/>
                </a:solidFill>
                <a:effectLst/>
                <a:uLnTx/>
                <a:uFillTx/>
                <a:latin typeface="Now" panose="020B0604020202020204" charset="0"/>
                <a:ea typeface="+mn-ea"/>
                <a:cs typeface="+mn-cs"/>
              </a:rPr>
              <a:t>talkshows</a:t>
            </a:r>
            <a:endParaRPr kumimoji="0" lang="en-US" sz="22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ow" panose="020B0604020202020204" charset="0"/>
                <a:ea typeface="+mn-ea"/>
                <a:cs typeface="+mn-cs"/>
              </a:rPr>
              <a:t>Cambodian Indigenous Youth Association (CIYA)</a:t>
            </a:r>
          </a:p>
        </p:txBody>
      </p:sp>
      <p:sp>
        <p:nvSpPr>
          <p:cNvPr id="33" name="TextBox 17">
            <a:extLst>
              <a:ext uri="{FF2B5EF4-FFF2-40B4-BE49-F238E27FC236}">
                <a16:creationId xmlns:a16="http://schemas.microsoft.com/office/drawing/2014/main" id="{AA9E0F43-3B50-4F9C-8D31-AC4760C5A30E}"/>
              </a:ext>
            </a:extLst>
          </p:cNvPr>
          <p:cNvSpPr txBox="1"/>
          <p:nvPr/>
        </p:nvSpPr>
        <p:spPr>
          <a:xfrm>
            <a:off x="10439400" y="1759684"/>
            <a:ext cx="4552950" cy="517449"/>
          </a:xfrm>
          <a:prstGeom prst="rect">
            <a:avLst/>
          </a:prstGeom>
          <a:solidFill>
            <a:srgbClr val="2A9D8F"/>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r>
              <a:rPr kumimoji="0" lang="en-US" sz="2999" b="0" i="0" u="none" strike="noStrike" kern="1200" cap="none" spc="0" normalizeH="0" baseline="0" noProof="0" dirty="0">
                <a:ln>
                  <a:noFill/>
                </a:ln>
                <a:solidFill>
                  <a:prstClr val="white"/>
                </a:solidFill>
                <a:effectLst/>
                <a:uLnTx/>
                <a:uFillTx/>
                <a:latin typeface="Now"/>
                <a:ea typeface="+mn-ea"/>
                <a:cs typeface="+mn-cs"/>
              </a:rPr>
              <a:t>Advocacy</a:t>
            </a:r>
          </a:p>
        </p:txBody>
      </p:sp>
      <p:sp>
        <p:nvSpPr>
          <p:cNvPr id="34" name="TextBox 18">
            <a:extLst>
              <a:ext uri="{FF2B5EF4-FFF2-40B4-BE49-F238E27FC236}">
                <a16:creationId xmlns:a16="http://schemas.microsoft.com/office/drawing/2014/main" id="{837B40B6-1B6E-4DC6-A184-A40E594589C9}"/>
              </a:ext>
            </a:extLst>
          </p:cNvPr>
          <p:cNvSpPr txBox="1"/>
          <p:nvPr/>
        </p:nvSpPr>
        <p:spPr>
          <a:xfrm>
            <a:off x="10439400" y="2469338"/>
            <a:ext cx="7315200" cy="163121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Now" panose="020B0604020202020204" charset="0"/>
                <a:ea typeface="+mn-ea"/>
                <a:cs typeface="+mn-cs"/>
              </a:rPr>
              <a:t>After building their skills and experience with the project, women are confident in approaching local authorities and other stakeholders to advocate for their communities.</a:t>
            </a:r>
            <a:endParaRPr kumimoji="0" lang="en-US" sz="18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ow" panose="020B0604020202020204" charset="0"/>
                <a:ea typeface="+mn-ea"/>
                <a:cs typeface="+mn-cs"/>
              </a:rPr>
              <a:t>Cambodia | My Village</a:t>
            </a:r>
          </a:p>
        </p:txBody>
      </p:sp>
      <p:pic>
        <p:nvPicPr>
          <p:cNvPr id="9" name="Picture 8">
            <a:extLst>
              <a:ext uri="{FF2B5EF4-FFF2-40B4-BE49-F238E27FC236}">
                <a16:creationId xmlns:a16="http://schemas.microsoft.com/office/drawing/2014/main" id="{47257BBD-7C99-49E6-8EA9-F52A94BAA5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1600" y="3529048"/>
            <a:ext cx="4258277" cy="5044877"/>
          </a:xfrm>
          <a:prstGeom prst="rect">
            <a:avLst/>
          </a:prstGeom>
        </p:spPr>
      </p:pic>
      <p:sp>
        <p:nvSpPr>
          <p:cNvPr id="13" name="TextBox 18">
            <a:extLst>
              <a:ext uri="{FF2B5EF4-FFF2-40B4-BE49-F238E27FC236}">
                <a16:creationId xmlns:a16="http://schemas.microsoft.com/office/drawing/2014/main" id="{F8ADA11B-7EF8-4393-8241-2248B34AA936}"/>
              </a:ext>
            </a:extLst>
          </p:cNvPr>
          <p:cNvSpPr txBox="1"/>
          <p:nvPr/>
        </p:nvSpPr>
        <p:spPr>
          <a:xfrm>
            <a:off x="10439400" y="4520267"/>
            <a:ext cx="7315200" cy="298543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Now" panose="020B0604020202020204" charset="0"/>
                <a:ea typeface="+mn-ea"/>
                <a:cs typeface="+mn-cs"/>
              </a:rPr>
              <a:t>Women are able to facilitate meetings, produce and submit reports to Commune Councils and local Fisheries Administration officials, and advocate to the public, media, and national government.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prstClr val="white"/>
              </a:solidFill>
              <a:latin typeface="Now"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Now" panose="020B0604020202020204" charset="0"/>
                <a:ea typeface="+mn-ea"/>
                <a:cs typeface="+mn-cs"/>
              </a:rPr>
              <a:t>They are also strong advocates at international and regional events,</a:t>
            </a:r>
            <a:r>
              <a:rPr lang="en-US" sz="2200" dirty="0">
                <a:solidFill>
                  <a:prstClr val="white"/>
                </a:solidFill>
                <a:latin typeface="Now" panose="020B0604020202020204" charset="0"/>
              </a:rPr>
              <a:t> such as the Save the Mekong Coalition.</a:t>
            </a:r>
            <a:endParaRPr kumimoji="0" lang="en-US" sz="18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ow" panose="020B0604020202020204" charset="0"/>
                <a:ea typeface="+mn-ea"/>
                <a:cs typeface="+mn-cs"/>
              </a:rPr>
              <a:t>Cambodia | FACT</a:t>
            </a:r>
          </a:p>
        </p:txBody>
      </p:sp>
      <p:pic>
        <p:nvPicPr>
          <p:cNvPr id="4" name="Picture 3" descr="A picture containing text, sky, outdoor, ground&#10;&#10;Description automatically generated">
            <a:extLst>
              <a:ext uri="{FF2B5EF4-FFF2-40B4-BE49-F238E27FC236}">
                <a16:creationId xmlns:a16="http://schemas.microsoft.com/office/drawing/2014/main" id="{5D76D1EF-3D0B-40E0-9430-DF45475E7A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39400" y="7484516"/>
            <a:ext cx="3733800" cy="2535784"/>
          </a:xfrm>
          <a:prstGeom prst="rect">
            <a:avLst/>
          </a:prstGeom>
        </p:spPr>
      </p:pic>
      <p:sp>
        <p:nvSpPr>
          <p:cNvPr id="16" name="TextBox 4">
            <a:extLst>
              <a:ext uri="{FF2B5EF4-FFF2-40B4-BE49-F238E27FC236}">
                <a16:creationId xmlns:a16="http://schemas.microsoft.com/office/drawing/2014/main" id="{33CDAEEE-F40C-4D27-A6BD-624E2A6CE157}"/>
              </a:ext>
            </a:extLst>
          </p:cNvPr>
          <p:cNvSpPr txBox="1"/>
          <p:nvPr/>
        </p:nvSpPr>
        <p:spPr>
          <a:xfrm>
            <a:off x="14249401" y="8877300"/>
            <a:ext cx="3505200" cy="1118511"/>
          </a:xfrm>
          <a:prstGeom prst="rect">
            <a:avLst/>
          </a:prstGeom>
        </p:spPr>
        <p:txBody>
          <a:bodyPr wrap="square" lIns="0" tIns="0" rIns="0" bIns="0" rtlCol="0" anchor="t">
            <a:spAutoFit/>
          </a:bodyPr>
          <a:lstStyle/>
          <a:p>
            <a:pPr>
              <a:lnSpc>
                <a:spcPts val="2240"/>
              </a:lnSpc>
            </a:pPr>
            <a:r>
              <a:rPr lang="en-US" sz="1600" dirty="0">
                <a:solidFill>
                  <a:schemeClr val="bg1"/>
                </a:solidFill>
                <a:latin typeface="Now"/>
              </a:rPr>
              <a:t>Community Fishery committee members spreading information on recourse mechanisms</a:t>
            </a:r>
            <a:br>
              <a:rPr lang="en-US" sz="1600" dirty="0">
                <a:solidFill>
                  <a:schemeClr val="bg1"/>
                </a:solidFill>
                <a:latin typeface="Now"/>
              </a:rPr>
            </a:br>
            <a:r>
              <a:rPr lang="en-US" sz="1600" dirty="0">
                <a:solidFill>
                  <a:schemeClr val="bg1"/>
                </a:solidFill>
                <a:latin typeface="Now"/>
              </a:rPr>
              <a:t>© FACT</a:t>
            </a:r>
          </a:p>
        </p:txBody>
      </p:sp>
      <p:sp>
        <p:nvSpPr>
          <p:cNvPr id="18" name="TextBox 4">
            <a:extLst>
              <a:ext uri="{FF2B5EF4-FFF2-40B4-BE49-F238E27FC236}">
                <a16:creationId xmlns:a16="http://schemas.microsoft.com/office/drawing/2014/main" id="{D059F97D-D1F9-4646-83F8-4E7128117A68}"/>
              </a:ext>
            </a:extLst>
          </p:cNvPr>
          <p:cNvSpPr txBox="1"/>
          <p:nvPr/>
        </p:nvSpPr>
        <p:spPr>
          <a:xfrm>
            <a:off x="5246223" y="8571265"/>
            <a:ext cx="3897777" cy="554254"/>
          </a:xfrm>
          <a:prstGeom prst="rect">
            <a:avLst/>
          </a:prstGeom>
        </p:spPr>
        <p:txBody>
          <a:bodyPr wrap="square" lIns="0" tIns="0" rIns="0" bIns="0" rtlCol="0" anchor="t">
            <a:spAutoFit/>
          </a:bodyPr>
          <a:lstStyle/>
          <a:p>
            <a:pPr>
              <a:lnSpc>
                <a:spcPts val="2240"/>
              </a:lnSpc>
            </a:pPr>
            <a:r>
              <a:rPr lang="en-US" sz="1600" dirty="0">
                <a:solidFill>
                  <a:schemeClr val="bg1"/>
                </a:solidFill>
                <a:latin typeface="Now"/>
              </a:rPr>
              <a:t>Announcement for Facebook Live event featuring women’s voices  © CIYA</a:t>
            </a:r>
          </a:p>
        </p:txBody>
      </p:sp>
    </p:spTree>
    <p:extLst>
      <p:ext uri="{BB962C8B-B14F-4D97-AF65-F5344CB8AC3E}">
        <p14:creationId xmlns:p14="http://schemas.microsoft.com/office/powerpoint/2010/main" val="2460871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ddressing a group of people&#10;&#10;Description automatically generated with medium confidence">
            <a:extLst>
              <a:ext uri="{FF2B5EF4-FFF2-40B4-BE49-F238E27FC236}">
                <a16:creationId xmlns:a16="http://schemas.microsoft.com/office/drawing/2014/main" id="{3D54DF58-8B3D-486D-B238-69FC4895A1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5443"/>
            <a:ext cx="9677401" cy="10292443"/>
          </a:xfrm>
          <a:prstGeom prst="rect">
            <a:avLst/>
          </a:prstGeom>
        </p:spPr>
      </p:pic>
      <p:sp>
        <p:nvSpPr>
          <p:cNvPr id="14" name="Freeform 4">
            <a:extLst>
              <a:ext uri="{FF2B5EF4-FFF2-40B4-BE49-F238E27FC236}">
                <a16:creationId xmlns:a16="http://schemas.microsoft.com/office/drawing/2014/main" id="{BDBB929C-9B36-4928-A0A8-ED841B1EBD9C}"/>
              </a:ext>
            </a:extLst>
          </p:cNvPr>
          <p:cNvSpPr/>
          <p:nvPr/>
        </p:nvSpPr>
        <p:spPr>
          <a:xfrm>
            <a:off x="0" y="-9526"/>
            <a:ext cx="9677400" cy="10296525"/>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sp>
      <p:sp>
        <p:nvSpPr>
          <p:cNvPr id="6" name="TextBox 6"/>
          <p:cNvSpPr txBox="1"/>
          <p:nvPr/>
        </p:nvSpPr>
        <p:spPr>
          <a:xfrm>
            <a:off x="9993151" y="340533"/>
            <a:ext cx="6966412" cy="523875"/>
          </a:xfrm>
          <a:prstGeom prst="rect">
            <a:avLst/>
          </a:prstGeom>
        </p:spPr>
        <p:txBody>
          <a:bodyPr lIns="0" tIns="0" rIns="0" bIns="0" rtlCol="0" anchor="t">
            <a:spAutoFit/>
          </a:bodyPr>
          <a:lstStyle/>
          <a:p>
            <a:pPr>
              <a:lnSpc>
                <a:spcPts val="4200"/>
              </a:lnSpc>
            </a:pPr>
            <a:r>
              <a:rPr lang="en-US" sz="3200" dirty="0">
                <a:solidFill>
                  <a:srgbClr val="1E1E1E"/>
                </a:solidFill>
                <a:latin typeface="Now"/>
              </a:rPr>
              <a:t>About</a:t>
            </a:r>
          </a:p>
        </p:txBody>
      </p:sp>
      <p:sp>
        <p:nvSpPr>
          <p:cNvPr id="19" name="TextBox 8">
            <a:extLst>
              <a:ext uri="{FF2B5EF4-FFF2-40B4-BE49-F238E27FC236}">
                <a16:creationId xmlns:a16="http://schemas.microsoft.com/office/drawing/2014/main" id="{58644867-E420-44B4-B5F3-6EFC6C75F198}"/>
              </a:ext>
            </a:extLst>
          </p:cNvPr>
          <p:cNvSpPr txBox="1"/>
          <p:nvPr/>
        </p:nvSpPr>
        <p:spPr>
          <a:xfrm>
            <a:off x="10170989" y="952061"/>
            <a:ext cx="7842122" cy="1566454"/>
          </a:xfrm>
          <a:prstGeom prst="rect">
            <a:avLst/>
          </a:prstGeom>
        </p:spPr>
        <p:txBody>
          <a:bodyPr wrap="square" lIns="0" tIns="0" rIns="0" bIns="0" rtlCol="0" anchor="t">
            <a:spAutoFit/>
          </a:bodyPr>
          <a:lstStyle/>
          <a:p>
            <a:pPr>
              <a:lnSpc>
                <a:spcPts val="3079"/>
              </a:lnSpc>
              <a:spcAft>
                <a:spcPts val="600"/>
              </a:spcAft>
            </a:pPr>
            <a:r>
              <a:rPr lang="en-US" sz="2000" dirty="0">
                <a:solidFill>
                  <a:srgbClr val="1E1E1E"/>
                </a:solidFill>
                <a:latin typeface="Now"/>
              </a:rPr>
              <a:t>This knowledge product is based on experiences of CEPF Grantees in the Indo-Burma Hotspot, and is meant to provide useful information and guidelines for supporting women in </a:t>
            </a:r>
            <a:r>
              <a:rPr lang="en-US" sz="2000">
                <a:solidFill>
                  <a:srgbClr val="1E1E1E"/>
                </a:solidFill>
                <a:latin typeface="Now"/>
              </a:rPr>
              <a:t>conservation. </a:t>
            </a:r>
            <a:r>
              <a:rPr lang="en-US" sz="2000" b="0" i="1">
                <a:solidFill>
                  <a:srgbClr val="222222"/>
                </a:solidFill>
                <a:effectLst/>
                <a:latin typeface="Now" panose="00000500000000000000" pitchFamily="50" charset="0"/>
              </a:rPr>
              <a:t>Licensed under </a:t>
            </a:r>
            <a:r>
              <a:rPr lang="en-US" sz="2000" b="0" i="1">
                <a:solidFill>
                  <a:srgbClr val="1155CC"/>
                </a:solidFill>
                <a:effectLst/>
                <a:latin typeface="Now" panose="00000500000000000000" pitchFamily="50" charset="0"/>
                <a:hlinkClick r:id="rId4"/>
              </a:rPr>
              <a:t>CC BY-NC 4.0</a:t>
            </a:r>
            <a:r>
              <a:rPr lang="en-US" sz="2000" b="0" i="1">
                <a:solidFill>
                  <a:srgbClr val="222222"/>
                </a:solidFill>
                <a:effectLst/>
                <a:latin typeface="Now" panose="00000500000000000000" pitchFamily="50" charset="0"/>
              </a:rPr>
              <a:t>.</a:t>
            </a:r>
            <a:endParaRPr lang="en-US" sz="1000" i="1" dirty="0">
              <a:solidFill>
                <a:srgbClr val="1E1E1E"/>
              </a:solidFill>
              <a:latin typeface="Now" panose="00000500000000000000" pitchFamily="50" charset="0"/>
            </a:endParaRPr>
          </a:p>
        </p:txBody>
      </p:sp>
      <p:sp>
        <p:nvSpPr>
          <p:cNvPr id="20" name="TextBox 8">
            <a:extLst>
              <a:ext uri="{FF2B5EF4-FFF2-40B4-BE49-F238E27FC236}">
                <a16:creationId xmlns:a16="http://schemas.microsoft.com/office/drawing/2014/main" id="{8ED2F551-9B33-49A7-984F-CCA5E1A9E180}"/>
              </a:ext>
            </a:extLst>
          </p:cNvPr>
          <p:cNvSpPr txBox="1"/>
          <p:nvPr/>
        </p:nvSpPr>
        <p:spPr>
          <a:xfrm>
            <a:off x="10170989" y="2680306"/>
            <a:ext cx="7964611" cy="1169872"/>
          </a:xfrm>
          <a:prstGeom prst="rect">
            <a:avLst/>
          </a:prstGeom>
        </p:spPr>
        <p:txBody>
          <a:bodyPr wrap="square" lIns="0" tIns="0" rIns="0" bIns="0" rtlCol="0" anchor="t">
            <a:spAutoFit/>
          </a:bodyPr>
          <a:lstStyle/>
          <a:p>
            <a:pPr>
              <a:lnSpc>
                <a:spcPts val="3079"/>
              </a:lnSpc>
              <a:spcAft>
                <a:spcPts val="600"/>
              </a:spcAft>
            </a:pPr>
            <a:r>
              <a:rPr lang="en-US" sz="2000" dirty="0">
                <a:effectLst/>
                <a:latin typeface="Now" panose="00000500000000000000" pitchFamily="50" charset="0"/>
                <a:ea typeface="Calibri" panose="020F0502020204030204" pitchFamily="34" charset="0"/>
                <a:cs typeface="Myanmar Text" panose="020B0502040204020203" pitchFamily="34" charset="0"/>
              </a:rPr>
              <a:t>Funded as a part of the CEPF "Building on Success" learning resource series, which aims to promote effective conservation practices across the planet. </a:t>
            </a:r>
            <a:endParaRPr lang="en-US" sz="2000" dirty="0">
              <a:solidFill>
                <a:srgbClr val="1E1E1E"/>
              </a:solidFill>
              <a:latin typeface="Now Bold"/>
            </a:endParaRPr>
          </a:p>
        </p:txBody>
      </p:sp>
      <p:sp>
        <p:nvSpPr>
          <p:cNvPr id="22" name="TextBox 7">
            <a:extLst>
              <a:ext uri="{FF2B5EF4-FFF2-40B4-BE49-F238E27FC236}">
                <a16:creationId xmlns:a16="http://schemas.microsoft.com/office/drawing/2014/main" id="{B5DECDFD-E340-4BEE-8AAD-797EB71C4A3C}"/>
              </a:ext>
            </a:extLst>
          </p:cNvPr>
          <p:cNvSpPr txBox="1"/>
          <p:nvPr/>
        </p:nvSpPr>
        <p:spPr>
          <a:xfrm>
            <a:off x="838200" y="9816808"/>
            <a:ext cx="7950720" cy="287258"/>
          </a:xfrm>
          <a:prstGeom prst="rect">
            <a:avLst/>
          </a:prstGeom>
        </p:spPr>
        <p:txBody>
          <a:bodyPr wrap="square" lIns="0" tIns="0" rIns="0" bIns="0" rtlCol="0" anchor="t">
            <a:spAutoFit/>
          </a:bodyPr>
          <a:lstStyle/>
          <a:p>
            <a:pPr algn="ctr">
              <a:lnSpc>
                <a:spcPts val="2240"/>
              </a:lnSpc>
            </a:pPr>
            <a:r>
              <a:rPr lang="en-US" sz="2000" dirty="0">
                <a:solidFill>
                  <a:srgbClr val="FBB38F"/>
                </a:solidFill>
                <a:latin typeface="Now"/>
              </a:rPr>
              <a:t>Published 2021 |  Author: Tara Sayuri Whitty, PhD. @ Keiruna Inc</a:t>
            </a:r>
          </a:p>
        </p:txBody>
      </p:sp>
      <p:sp>
        <p:nvSpPr>
          <p:cNvPr id="23" name="TextBox 9">
            <a:extLst>
              <a:ext uri="{FF2B5EF4-FFF2-40B4-BE49-F238E27FC236}">
                <a16:creationId xmlns:a16="http://schemas.microsoft.com/office/drawing/2014/main" id="{5A0978F6-14CB-4B75-8311-4575748A7BE5}"/>
              </a:ext>
            </a:extLst>
          </p:cNvPr>
          <p:cNvSpPr txBox="1"/>
          <p:nvPr/>
        </p:nvSpPr>
        <p:spPr>
          <a:xfrm>
            <a:off x="9998067" y="4331888"/>
            <a:ext cx="7365480" cy="523875"/>
          </a:xfrm>
          <a:prstGeom prst="rect">
            <a:avLst/>
          </a:prstGeom>
        </p:spPr>
        <p:txBody>
          <a:bodyPr wrap="square" lIns="0" tIns="0" rIns="0" bIns="0" rtlCol="0" anchor="t">
            <a:spAutoFit/>
          </a:bodyPr>
          <a:lstStyle/>
          <a:p>
            <a:pPr>
              <a:lnSpc>
                <a:spcPts val="4200"/>
              </a:lnSpc>
            </a:pPr>
            <a:r>
              <a:rPr lang="en-US" sz="3200" dirty="0">
                <a:solidFill>
                  <a:srgbClr val="1E1E1E"/>
                </a:solidFill>
                <a:latin typeface="Now"/>
              </a:rPr>
              <a:t>How to use this knowledge product</a:t>
            </a:r>
          </a:p>
        </p:txBody>
      </p:sp>
      <p:sp>
        <p:nvSpPr>
          <p:cNvPr id="24" name="TextBox 10">
            <a:extLst>
              <a:ext uri="{FF2B5EF4-FFF2-40B4-BE49-F238E27FC236}">
                <a16:creationId xmlns:a16="http://schemas.microsoft.com/office/drawing/2014/main" id="{A6577997-3E86-4D70-8B10-EA097303FFA1}"/>
              </a:ext>
            </a:extLst>
          </p:cNvPr>
          <p:cNvSpPr txBox="1"/>
          <p:nvPr/>
        </p:nvSpPr>
        <p:spPr>
          <a:xfrm>
            <a:off x="10170989" y="5018713"/>
            <a:ext cx="7251772" cy="1099340"/>
          </a:xfrm>
          <a:prstGeom prst="rect">
            <a:avLst/>
          </a:prstGeom>
        </p:spPr>
        <p:txBody>
          <a:bodyPr wrap="square" lIns="0" tIns="0" rIns="0" bIns="0" rtlCol="0" anchor="t">
            <a:spAutoFit/>
          </a:bodyPr>
          <a:lstStyle/>
          <a:p>
            <a:pPr>
              <a:lnSpc>
                <a:spcPts val="2939"/>
              </a:lnSpc>
            </a:pPr>
            <a:r>
              <a:rPr lang="en-US" sz="2000" dirty="0">
                <a:solidFill>
                  <a:srgbClr val="1E1E1E"/>
                </a:solidFill>
                <a:latin typeface="Now"/>
              </a:rPr>
              <a:t>This is a training with </a:t>
            </a:r>
            <a:r>
              <a:rPr lang="en-US" sz="2000" u="sng" dirty="0">
                <a:solidFill>
                  <a:srgbClr val="1E1E1E"/>
                </a:solidFill>
                <a:latin typeface="Now"/>
              </a:rPr>
              <a:t>3 modules</a:t>
            </a:r>
            <a:r>
              <a:rPr lang="en-US" sz="2000" dirty="0">
                <a:solidFill>
                  <a:srgbClr val="1E1E1E"/>
                </a:solidFill>
                <a:latin typeface="Now"/>
              </a:rPr>
              <a:t> that can be self-guided or delivered by a trainer to a group, with extra explanations in the optional </a:t>
            </a:r>
            <a:r>
              <a:rPr lang="en-US" sz="2000" dirty="0">
                <a:solidFill>
                  <a:srgbClr val="1E1E1E"/>
                </a:solidFill>
                <a:latin typeface="Now Bold"/>
              </a:rPr>
              <a:t>Training Script</a:t>
            </a:r>
            <a:r>
              <a:rPr lang="en-US" sz="2000" dirty="0">
                <a:solidFill>
                  <a:srgbClr val="1E1E1E"/>
                </a:solidFill>
                <a:latin typeface="Now"/>
              </a:rPr>
              <a:t> document.</a:t>
            </a:r>
          </a:p>
        </p:txBody>
      </p:sp>
      <p:sp>
        <p:nvSpPr>
          <p:cNvPr id="8" name="TextBox 8"/>
          <p:cNvSpPr txBox="1"/>
          <p:nvPr/>
        </p:nvSpPr>
        <p:spPr>
          <a:xfrm>
            <a:off x="12975923" y="8131757"/>
            <a:ext cx="5159677" cy="1956433"/>
          </a:xfrm>
          <a:prstGeom prst="rect">
            <a:avLst/>
          </a:prstGeom>
        </p:spPr>
        <p:txBody>
          <a:bodyPr wrap="square" lIns="0" tIns="0" rIns="0" bIns="0" rtlCol="0" anchor="t">
            <a:spAutoFit/>
          </a:bodyPr>
          <a:lstStyle/>
          <a:p>
            <a:pPr>
              <a:lnSpc>
                <a:spcPts val="3079"/>
              </a:lnSpc>
              <a:spcAft>
                <a:spcPts val="600"/>
              </a:spcAft>
            </a:pPr>
            <a:r>
              <a:rPr lang="en-US" dirty="0">
                <a:solidFill>
                  <a:srgbClr val="0A9396"/>
                </a:solidFill>
                <a:effectLst/>
                <a:latin typeface="Now" panose="00000500000000000000" pitchFamily="50" charset="0"/>
                <a:ea typeface="Calibri" panose="020F0502020204030204" pitchFamily="34" charset="0"/>
                <a:cs typeface="Myanmar Text" panose="020B0502040204020203" pitchFamily="34" charset="0"/>
              </a:rPr>
              <a:t>CEPF is a joint initiative of </a:t>
            </a:r>
            <a:br>
              <a:rPr lang="en-US" dirty="0">
                <a:solidFill>
                  <a:srgbClr val="0A9396"/>
                </a:solidFill>
                <a:effectLst/>
                <a:latin typeface="Now" panose="00000500000000000000" pitchFamily="50" charset="0"/>
                <a:ea typeface="Calibri" panose="020F0502020204030204" pitchFamily="34" charset="0"/>
                <a:cs typeface="Myanmar Text" panose="020B0502040204020203" pitchFamily="34" charset="0"/>
              </a:rPr>
            </a:br>
            <a:r>
              <a:rPr lang="en-US" dirty="0" err="1">
                <a:solidFill>
                  <a:srgbClr val="0A9396"/>
                </a:solidFill>
                <a:effectLst/>
                <a:latin typeface="Now" panose="00000500000000000000" pitchFamily="50" charset="0"/>
                <a:ea typeface="Calibri" panose="020F0502020204030204" pitchFamily="34" charset="0"/>
                <a:cs typeface="Myanmar Text" panose="020B0502040204020203" pitchFamily="34" charset="0"/>
              </a:rPr>
              <a:t>l’Agence</a:t>
            </a:r>
            <a:r>
              <a:rPr lang="en-US" dirty="0">
                <a:solidFill>
                  <a:srgbClr val="0A9396"/>
                </a:solidFill>
                <a:effectLst/>
                <a:latin typeface="Now" panose="00000500000000000000" pitchFamily="50" charset="0"/>
                <a:ea typeface="Calibri" panose="020F0502020204030204" pitchFamily="34" charset="0"/>
                <a:cs typeface="Myanmar Text" panose="020B0502040204020203" pitchFamily="34" charset="0"/>
              </a:rPr>
              <a:t> </a:t>
            </a:r>
            <a:r>
              <a:rPr lang="en-US" dirty="0" err="1">
                <a:solidFill>
                  <a:srgbClr val="0A9396"/>
                </a:solidFill>
                <a:effectLst/>
                <a:latin typeface="Now" panose="00000500000000000000" pitchFamily="50" charset="0"/>
                <a:ea typeface="Calibri" panose="020F0502020204030204" pitchFamily="34" charset="0"/>
                <a:cs typeface="Myanmar Text" panose="020B0502040204020203" pitchFamily="34" charset="0"/>
              </a:rPr>
              <a:t>Française</a:t>
            </a:r>
            <a:r>
              <a:rPr lang="en-US" dirty="0">
                <a:solidFill>
                  <a:srgbClr val="0A9396"/>
                </a:solidFill>
                <a:effectLst/>
                <a:latin typeface="Now" panose="00000500000000000000" pitchFamily="50" charset="0"/>
                <a:ea typeface="Calibri" panose="020F0502020204030204" pitchFamily="34" charset="0"/>
                <a:cs typeface="Myanmar Text" panose="020B0502040204020203" pitchFamily="34" charset="0"/>
              </a:rPr>
              <a:t> de </a:t>
            </a:r>
            <a:r>
              <a:rPr lang="en-US" dirty="0" err="1">
                <a:solidFill>
                  <a:srgbClr val="0A9396"/>
                </a:solidFill>
                <a:effectLst/>
                <a:latin typeface="Now" panose="00000500000000000000" pitchFamily="50" charset="0"/>
                <a:ea typeface="Calibri" panose="020F0502020204030204" pitchFamily="34" charset="0"/>
                <a:cs typeface="Myanmar Text" panose="020B0502040204020203" pitchFamily="34" charset="0"/>
              </a:rPr>
              <a:t>Développement</a:t>
            </a:r>
            <a:r>
              <a:rPr lang="en-US" dirty="0">
                <a:solidFill>
                  <a:srgbClr val="0A9396"/>
                </a:solidFill>
                <a:effectLst/>
                <a:latin typeface="Now" panose="00000500000000000000" pitchFamily="50" charset="0"/>
                <a:ea typeface="Calibri" panose="020F0502020204030204" pitchFamily="34" charset="0"/>
                <a:cs typeface="Myanmar Text" panose="020B0502040204020203" pitchFamily="34" charset="0"/>
              </a:rPr>
              <a:t>, Conservation International, the European Union, the Global Environment Facility, the Government of Japan and the World Bank.</a:t>
            </a:r>
            <a:endParaRPr lang="en-US" dirty="0">
              <a:solidFill>
                <a:srgbClr val="0A9396"/>
              </a:solidFill>
              <a:latin typeface="Now"/>
            </a:endParaRPr>
          </a:p>
        </p:txBody>
      </p:sp>
      <p:sp>
        <p:nvSpPr>
          <p:cNvPr id="30" name="TextBox 29">
            <a:extLst>
              <a:ext uri="{FF2B5EF4-FFF2-40B4-BE49-F238E27FC236}">
                <a16:creationId xmlns:a16="http://schemas.microsoft.com/office/drawing/2014/main" id="{B31CDC44-8CEE-41CE-A6F0-41CEC1C235EB}"/>
              </a:ext>
            </a:extLst>
          </p:cNvPr>
          <p:cNvSpPr txBox="1"/>
          <p:nvPr/>
        </p:nvSpPr>
        <p:spPr>
          <a:xfrm>
            <a:off x="10170989" y="6281003"/>
            <a:ext cx="7881671" cy="1190711"/>
          </a:xfrm>
          <a:prstGeom prst="rect">
            <a:avLst/>
          </a:prstGeom>
          <a:noFill/>
        </p:spPr>
        <p:txBody>
          <a:bodyPr wrap="square">
            <a:spAutoFit/>
          </a:bodyPr>
          <a:lstStyle/>
          <a:p>
            <a:pPr>
              <a:lnSpc>
                <a:spcPts val="2939"/>
              </a:lnSpc>
            </a:pPr>
            <a:r>
              <a:rPr lang="en-US" sz="2000" dirty="0">
                <a:solidFill>
                  <a:srgbClr val="1E1E1E"/>
                </a:solidFill>
                <a:latin typeface="Now"/>
              </a:rPr>
              <a:t>For more in-depth information on any of the topics covered, there are many useful references available, including those in the Annex (Further Learning).</a:t>
            </a:r>
          </a:p>
        </p:txBody>
      </p:sp>
      <p:pic>
        <p:nvPicPr>
          <p:cNvPr id="16" name="Picture 15">
            <a:extLst>
              <a:ext uri="{FF2B5EF4-FFF2-40B4-BE49-F238E27FC236}">
                <a16:creationId xmlns:a16="http://schemas.microsoft.com/office/drawing/2014/main" id="{693A157A-D3F3-4BD8-A871-0F1A8445FF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19200" y="2777458"/>
            <a:ext cx="6480610" cy="2651990"/>
          </a:xfrm>
          <a:prstGeom prst="rect">
            <a:avLst/>
          </a:prstGeom>
        </p:spPr>
      </p:pic>
      <p:sp>
        <p:nvSpPr>
          <p:cNvPr id="21" name="TextBox 7">
            <a:extLst>
              <a:ext uri="{FF2B5EF4-FFF2-40B4-BE49-F238E27FC236}">
                <a16:creationId xmlns:a16="http://schemas.microsoft.com/office/drawing/2014/main" id="{A3B6967A-A4D3-4887-BF02-BF058EE73213}"/>
              </a:ext>
            </a:extLst>
          </p:cNvPr>
          <p:cNvSpPr txBox="1"/>
          <p:nvPr/>
        </p:nvSpPr>
        <p:spPr>
          <a:xfrm>
            <a:off x="1371600" y="2936723"/>
            <a:ext cx="7950720" cy="3693319"/>
          </a:xfrm>
          <a:prstGeom prst="rect">
            <a:avLst/>
          </a:prstGeom>
        </p:spPr>
        <p:txBody>
          <a:bodyPr lIns="0" tIns="0" rIns="0" bIns="0" rtlCol="0" anchor="t">
            <a:spAutoFit/>
          </a:bodyPr>
          <a:lstStyle/>
          <a:p>
            <a:r>
              <a:rPr lang="en-US" sz="8000" dirty="0">
                <a:solidFill>
                  <a:srgbClr val="FFFFFF"/>
                </a:solidFill>
                <a:latin typeface="Now"/>
              </a:rPr>
              <a:t>Empowering women in </a:t>
            </a:r>
            <a:r>
              <a:rPr lang="en-US" sz="8000" dirty="0">
                <a:solidFill>
                  <a:srgbClr val="FFFFFF"/>
                </a:solidFill>
                <a:latin typeface="Now" panose="020B0604020202020204" charset="0"/>
              </a:rPr>
              <a:t>conservation</a:t>
            </a:r>
          </a:p>
        </p:txBody>
      </p:sp>
      <p:pic>
        <p:nvPicPr>
          <p:cNvPr id="3" name="Picture 2" descr="A picture containing text&#10;&#10;Description automatically generated">
            <a:extLst>
              <a:ext uri="{FF2B5EF4-FFF2-40B4-BE49-F238E27FC236}">
                <a16:creationId xmlns:a16="http://schemas.microsoft.com/office/drawing/2014/main" id="{93E84DBB-0262-44A5-9A5F-57687D0905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10623" y="8210617"/>
            <a:ext cx="2832077" cy="940109"/>
          </a:xfrm>
          <a:prstGeom prst="rect">
            <a:avLst/>
          </a:prstGeom>
        </p:spPr>
      </p:pic>
    </p:spTree>
    <p:extLst>
      <p:ext uri="{BB962C8B-B14F-4D97-AF65-F5344CB8AC3E}">
        <p14:creationId xmlns:p14="http://schemas.microsoft.com/office/powerpoint/2010/main" val="850276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867400" y="1417819"/>
            <a:ext cx="4374988" cy="0"/>
          </a:xfrm>
          <a:prstGeom prst="line">
            <a:avLst/>
          </a:prstGeom>
          <a:ln w="28575" cap="rnd">
            <a:solidFill>
              <a:srgbClr val="000000"/>
            </a:solidFill>
            <a:prstDash val="sysDot"/>
            <a:headEnd type="none" w="sm" len="sm"/>
            <a:tailEnd type="none" w="sm" len="sm"/>
          </a:ln>
        </p:spPr>
      </p:sp>
      <p:sp>
        <p:nvSpPr>
          <p:cNvPr id="3" name="TextBox 3"/>
          <p:cNvSpPr txBox="1"/>
          <p:nvPr/>
        </p:nvSpPr>
        <p:spPr>
          <a:xfrm>
            <a:off x="5867400" y="1500011"/>
            <a:ext cx="5411029" cy="846257"/>
          </a:xfrm>
          <a:prstGeom prst="rect">
            <a:avLst/>
          </a:prstGeom>
        </p:spPr>
        <p:txBody>
          <a:bodyPr lIns="0" tIns="0" rIns="0" bIns="0" rtlCol="0" anchor="t">
            <a:spAutoFit/>
          </a:bodyPr>
          <a:lstStyle/>
          <a:p>
            <a:pPr>
              <a:lnSpc>
                <a:spcPts val="3359"/>
              </a:lnSpc>
            </a:pPr>
            <a:r>
              <a:rPr lang="en-US" sz="2200" dirty="0">
                <a:solidFill>
                  <a:srgbClr val="1E1E1E"/>
                </a:solidFill>
                <a:latin typeface="Now"/>
              </a:rPr>
              <a:t>Behaviors or attributes that society assigns to a particular sex.</a:t>
            </a:r>
          </a:p>
        </p:txBody>
      </p:sp>
      <p:sp>
        <p:nvSpPr>
          <p:cNvPr id="4" name="TextBox 4"/>
          <p:cNvSpPr txBox="1"/>
          <p:nvPr/>
        </p:nvSpPr>
        <p:spPr>
          <a:xfrm>
            <a:off x="5867400" y="890411"/>
            <a:ext cx="3589631" cy="419346"/>
          </a:xfrm>
          <a:prstGeom prst="rect">
            <a:avLst/>
          </a:prstGeom>
        </p:spPr>
        <p:txBody>
          <a:bodyPr lIns="0" tIns="0" rIns="0" bIns="0" rtlCol="0" anchor="t">
            <a:spAutoFit/>
          </a:bodyPr>
          <a:lstStyle/>
          <a:p>
            <a:pPr>
              <a:lnSpc>
                <a:spcPts val="3359"/>
              </a:lnSpc>
            </a:pPr>
            <a:r>
              <a:rPr lang="en-US" sz="2400" dirty="0">
                <a:solidFill>
                  <a:srgbClr val="F9844A"/>
                </a:solidFill>
                <a:latin typeface="Now Bold"/>
              </a:rPr>
              <a:t>Gender Norms</a:t>
            </a:r>
          </a:p>
        </p:txBody>
      </p:sp>
      <p:sp>
        <p:nvSpPr>
          <p:cNvPr id="5" name="TextBox 5"/>
          <p:cNvSpPr txBox="1"/>
          <p:nvPr/>
        </p:nvSpPr>
        <p:spPr>
          <a:xfrm>
            <a:off x="565355" y="3162300"/>
            <a:ext cx="4124998" cy="3149132"/>
          </a:xfrm>
          <a:prstGeom prst="rect">
            <a:avLst/>
          </a:prstGeom>
        </p:spPr>
        <p:txBody>
          <a:bodyPr lIns="0" tIns="0" rIns="0" bIns="0" rtlCol="0" anchor="t">
            <a:spAutoFit/>
          </a:bodyPr>
          <a:lstStyle/>
          <a:p>
            <a:pPr>
              <a:lnSpc>
                <a:spcPts val="8160"/>
              </a:lnSpc>
            </a:pPr>
            <a:r>
              <a:rPr lang="en-US" sz="6800" dirty="0">
                <a:solidFill>
                  <a:srgbClr val="2A9D8F"/>
                </a:solidFill>
                <a:latin typeface="Now"/>
              </a:rPr>
              <a:t>Some important terms</a:t>
            </a:r>
          </a:p>
        </p:txBody>
      </p:sp>
      <p:sp>
        <p:nvSpPr>
          <p:cNvPr id="7" name="TextBox 7"/>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000000"/>
                </a:solidFill>
                <a:latin typeface="Now"/>
              </a:rPr>
              <a:t>MODULE 1</a:t>
            </a:r>
            <a:r>
              <a:rPr lang="en-US" sz="1600">
                <a:solidFill>
                  <a:srgbClr val="000000"/>
                </a:solidFill>
                <a:latin typeface="Now"/>
              </a:rPr>
              <a:t> | WHY GENDER IS IMPORTANT IN CONSERVATION</a:t>
            </a:r>
          </a:p>
        </p:txBody>
      </p:sp>
      <p:sp>
        <p:nvSpPr>
          <p:cNvPr id="8" name="TextBox 8"/>
          <p:cNvSpPr txBox="1"/>
          <p:nvPr/>
        </p:nvSpPr>
        <p:spPr>
          <a:xfrm>
            <a:off x="12268200" y="7423508"/>
            <a:ext cx="5411029" cy="2154308"/>
          </a:xfrm>
          <a:prstGeom prst="rect">
            <a:avLst/>
          </a:prstGeom>
        </p:spPr>
        <p:txBody>
          <a:bodyPr lIns="0" tIns="0" rIns="0" bIns="0" rtlCol="0" anchor="t">
            <a:spAutoFit/>
          </a:bodyPr>
          <a:lstStyle/>
          <a:p>
            <a:pPr>
              <a:lnSpc>
                <a:spcPts val="3359"/>
              </a:lnSpc>
            </a:pPr>
            <a:r>
              <a:rPr lang="en-US" sz="2200" dirty="0">
                <a:solidFill>
                  <a:srgbClr val="1E1E1E"/>
                </a:solidFill>
                <a:latin typeface="Now"/>
              </a:rPr>
              <a:t>Incorporating a gender perspective into policies, strategies, programs, project activities, and administrative functions, as well as into the institutional culture of an organization</a:t>
            </a:r>
          </a:p>
        </p:txBody>
      </p:sp>
      <p:sp>
        <p:nvSpPr>
          <p:cNvPr id="9" name="AutoShape 9"/>
          <p:cNvSpPr/>
          <p:nvPr/>
        </p:nvSpPr>
        <p:spPr>
          <a:xfrm>
            <a:off x="12268201" y="7423508"/>
            <a:ext cx="4374988" cy="0"/>
          </a:xfrm>
          <a:prstGeom prst="line">
            <a:avLst/>
          </a:prstGeom>
          <a:ln w="28575" cap="rnd">
            <a:solidFill>
              <a:srgbClr val="000000"/>
            </a:solidFill>
            <a:prstDash val="sysDot"/>
            <a:headEnd type="none" w="sm" len="sm"/>
            <a:tailEnd type="none" w="sm" len="sm"/>
          </a:ln>
        </p:spPr>
      </p:sp>
      <p:sp>
        <p:nvSpPr>
          <p:cNvPr id="10" name="TextBox 10"/>
          <p:cNvSpPr txBox="1"/>
          <p:nvPr/>
        </p:nvSpPr>
        <p:spPr>
          <a:xfrm>
            <a:off x="12268201" y="6896100"/>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Gender Mainstreaming</a:t>
            </a:r>
          </a:p>
        </p:txBody>
      </p:sp>
      <p:sp>
        <p:nvSpPr>
          <p:cNvPr id="11" name="AutoShape 11"/>
          <p:cNvSpPr/>
          <p:nvPr/>
        </p:nvSpPr>
        <p:spPr>
          <a:xfrm>
            <a:off x="5867400" y="5366109"/>
            <a:ext cx="4374988" cy="0"/>
          </a:xfrm>
          <a:prstGeom prst="line">
            <a:avLst/>
          </a:prstGeom>
          <a:ln w="28575" cap="rnd">
            <a:solidFill>
              <a:srgbClr val="000000"/>
            </a:solidFill>
            <a:prstDash val="sysDot"/>
            <a:headEnd type="none" w="sm" len="sm"/>
            <a:tailEnd type="none" w="sm" len="sm"/>
          </a:ln>
        </p:spPr>
      </p:sp>
      <p:sp>
        <p:nvSpPr>
          <p:cNvPr id="12" name="TextBox 12"/>
          <p:cNvSpPr txBox="1"/>
          <p:nvPr/>
        </p:nvSpPr>
        <p:spPr>
          <a:xfrm>
            <a:off x="5867400" y="5372100"/>
            <a:ext cx="5411029" cy="1718291"/>
          </a:xfrm>
          <a:prstGeom prst="rect">
            <a:avLst/>
          </a:prstGeom>
        </p:spPr>
        <p:txBody>
          <a:bodyPr lIns="0" tIns="0" rIns="0" bIns="0" rtlCol="0" anchor="t">
            <a:spAutoFit/>
          </a:bodyPr>
          <a:lstStyle/>
          <a:p>
            <a:pPr>
              <a:lnSpc>
                <a:spcPts val="3359"/>
              </a:lnSpc>
            </a:pPr>
            <a:r>
              <a:rPr lang="en-US" sz="2200" dirty="0">
                <a:solidFill>
                  <a:srgbClr val="1E1E1E"/>
                </a:solidFill>
                <a:latin typeface="Now"/>
              </a:rPr>
              <a:t>State or condition that affords women &amp; men equal enjoyment of human rights, socially valued goods, opportunities, and resources</a:t>
            </a:r>
          </a:p>
        </p:txBody>
      </p:sp>
      <p:sp>
        <p:nvSpPr>
          <p:cNvPr id="13" name="TextBox 13"/>
          <p:cNvSpPr txBox="1"/>
          <p:nvPr/>
        </p:nvSpPr>
        <p:spPr>
          <a:xfrm>
            <a:off x="5867400" y="4838700"/>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Gender Equality</a:t>
            </a:r>
          </a:p>
        </p:txBody>
      </p:sp>
      <p:sp>
        <p:nvSpPr>
          <p:cNvPr id="14" name="AutoShape 14"/>
          <p:cNvSpPr/>
          <p:nvPr/>
        </p:nvSpPr>
        <p:spPr>
          <a:xfrm>
            <a:off x="5867400" y="7880709"/>
            <a:ext cx="4805588" cy="0"/>
          </a:xfrm>
          <a:prstGeom prst="line">
            <a:avLst/>
          </a:prstGeom>
          <a:ln w="28575" cap="rnd">
            <a:solidFill>
              <a:srgbClr val="000000"/>
            </a:solidFill>
            <a:prstDash val="sysDot"/>
            <a:headEnd type="none" w="sm" len="sm"/>
            <a:tailEnd type="none" w="sm" len="sm"/>
          </a:ln>
        </p:spPr>
      </p:sp>
      <p:sp>
        <p:nvSpPr>
          <p:cNvPr id="15" name="TextBox 15"/>
          <p:cNvSpPr txBox="1"/>
          <p:nvPr/>
        </p:nvSpPr>
        <p:spPr>
          <a:xfrm>
            <a:off x="5867400" y="7922202"/>
            <a:ext cx="5943600" cy="2154308"/>
          </a:xfrm>
          <a:prstGeom prst="rect">
            <a:avLst/>
          </a:prstGeom>
        </p:spPr>
        <p:txBody>
          <a:bodyPr wrap="square" lIns="0" tIns="0" rIns="0" bIns="0" rtlCol="0" anchor="t">
            <a:spAutoFit/>
          </a:bodyPr>
          <a:lstStyle/>
          <a:p>
            <a:pPr>
              <a:lnSpc>
                <a:spcPts val="3359"/>
              </a:lnSpc>
            </a:pPr>
            <a:r>
              <a:rPr lang="en-US" sz="2200" dirty="0">
                <a:solidFill>
                  <a:srgbClr val="1E1E1E"/>
                </a:solidFill>
                <a:latin typeface="Now"/>
              </a:rPr>
              <a:t>The process of being fair to women and men. Measure must be taken to compensate for historical &amp; social disadvantages that prevent women &amp; men from operating on a level playing field.</a:t>
            </a:r>
          </a:p>
        </p:txBody>
      </p:sp>
      <p:sp>
        <p:nvSpPr>
          <p:cNvPr id="16" name="TextBox 16"/>
          <p:cNvSpPr txBox="1"/>
          <p:nvPr/>
        </p:nvSpPr>
        <p:spPr>
          <a:xfrm>
            <a:off x="5867400" y="7353300"/>
            <a:ext cx="3942934" cy="419346"/>
          </a:xfrm>
          <a:prstGeom prst="rect">
            <a:avLst/>
          </a:prstGeom>
        </p:spPr>
        <p:txBody>
          <a:bodyPr wrap="square" lIns="0" tIns="0" rIns="0" bIns="0" rtlCol="0" anchor="t">
            <a:spAutoFit/>
          </a:bodyPr>
          <a:lstStyle/>
          <a:p>
            <a:pPr>
              <a:lnSpc>
                <a:spcPts val="3359"/>
              </a:lnSpc>
            </a:pPr>
            <a:r>
              <a:rPr lang="en-US" sz="2400">
                <a:solidFill>
                  <a:srgbClr val="F9844A"/>
                </a:solidFill>
                <a:latin typeface="Now Bold"/>
              </a:rPr>
              <a:t>Gender Equity</a:t>
            </a:r>
          </a:p>
        </p:txBody>
      </p:sp>
      <p:sp>
        <p:nvSpPr>
          <p:cNvPr id="17" name="AutoShape 17"/>
          <p:cNvSpPr/>
          <p:nvPr/>
        </p:nvSpPr>
        <p:spPr>
          <a:xfrm>
            <a:off x="12268200" y="4299308"/>
            <a:ext cx="4374988" cy="0"/>
          </a:xfrm>
          <a:prstGeom prst="line">
            <a:avLst/>
          </a:prstGeom>
          <a:ln w="28575" cap="rnd">
            <a:solidFill>
              <a:srgbClr val="000000"/>
            </a:solidFill>
            <a:prstDash val="sysDot"/>
            <a:headEnd type="none" w="sm" len="sm"/>
            <a:tailEnd type="none" w="sm" len="sm"/>
          </a:ln>
        </p:spPr>
      </p:sp>
      <p:sp>
        <p:nvSpPr>
          <p:cNvPr id="18" name="TextBox 18"/>
          <p:cNvSpPr txBox="1"/>
          <p:nvPr/>
        </p:nvSpPr>
        <p:spPr>
          <a:xfrm>
            <a:off x="12268200" y="4293559"/>
            <a:ext cx="5411029" cy="2154308"/>
          </a:xfrm>
          <a:prstGeom prst="rect">
            <a:avLst/>
          </a:prstGeom>
        </p:spPr>
        <p:txBody>
          <a:bodyPr lIns="0" tIns="0" rIns="0" bIns="0" rtlCol="0" anchor="t">
            <a:spAutoFit/>
          </a:bodyPr>
          <a:lstStyle/>
          <a:p>
            <a:pPr>
              <a:lnSpc>
                <a:spcPts val="3359"/>
              </a:lnSpc>
            </a:pPr>
            <a:r>
              <a:rPr lang="en-US" sz="2200" dirty="0">
                <a:solidFill>
                  <a:srgbClr val="1E1E1E"/>
                </a:solidFill>
                <a:latin typeface="Now"/>
              </a:rPr>
              <a:t>Strategies applied in program assessment, design, implementation, &amp; evaluation to take gender norms into account and to compensate for gender-based inequalities</a:t>
            </a:r>
          </a:p>
        </p:txBody>
      </p:sp>
      <p:sp>
        <p:nvSpPr>
          <p:cNvPr id="19" name="TextBox 19"/>
          <p:cNvSpPr txBox="1"/>
          <p:nvPr/>
        </p:nvSpPr>
        <p:spPr>
          <a:xfrm>
            <a:off x="12268200" y="3771900"/>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Gender Integration</a:t>
            </a:r>
          </a:p>
        </p:txBody>
      </p:sp>
      <p:sp>
        <p:nvSpPr>
          <p:cNvPr id="20" name="TextBox 4">
            <a:extLst>
              <a:ext uri="{FF2B5EF4-FFF2-40B4-BE49-F238E27FC236}">
                <a16:creationId xmlns:a16="http://schemas.microsoft.com/office/drawing/2014/main" id="{A0AEE35C-75BA-4909-B19F-F42DF3314B5E}"/>
              </a:ext>
            </a:extLst>
          </p:cNvPr>
          <p:cNvSpPr txBox="1"/>
          <p:nvPr/>
        </p:nvSpPr>
        <p:spPr>
          <a:xfrm>
            <a:off x="533400" y="6438900"/>
            <a:ext cx="4718255" cy="855362"/>
          </a:xfrm>
          <a:prstGeom prst="rect">
            <a:avLst/>
          </a:prstGeom>
          <a:solidFill>
            <a:srgbClr val="F9844A"/>
          </a:solidFill>
        </p:spPr>
        <p:txBody>
          <a:bodyPr wrap="square" lIns="91440" tIns="0" rIns="0" bIns="0" rtlCol="0" anchor="t">
            <a:spAutoFit/>
          </a:bodyPr>
          <a:lstStyle/>
          <a:p>
            <a:pPr>
              <a:lnSpc>
                <a:spcPts val="3359"/>
              </a:lnSpc>
            </a:pPr>
            <a:r>
              <a:rPr lang="en-US" sz="2400" dirty="0">
                <a:solidFill>
                  <a:schemeClr val="bg1"/>
                </a:solidFill>
                <a:latin typeface="Now Bold"/>
              </a:rPr>
              <a:t>From the CEPF Gender Policy + Gender Toolkit</a:t>
            </a:r>
          </a:p>
        </p:txBody>
      </p:sp>
      <p:sp>
        <p:nvSpPr>
          <p:cNvPr id="24" name="AutoShape 2">
            <a:extLst>
              <a:ext uri="{FF2B5EF4-FFF2-40B4-BE49-F238E27FC236}">
                <a16:creationId xmlns:a16="http://schemas.microsoft.com/office/drawing/2014/main" id="{A267350B-C2F7-41E8-8C20-E99C42639E17}"/>
              </a:ext>
            </a:extLst>
          </p:cNvPr>
          <p:cNvSpPr/>
          <p:nvPr/>
        </p:nvSpPr>
        <p:spPr>
          <a:xfrm>
            <a:off x="5867400" y="3232508"/>
            <a:ext cx="4374988" cy="0"/>
          </a:xfrm>
          <a:prstGeom prst="line">
            <a:avLst/>
          </a:prstGeom>
          <a:ln w="28575" cap="rnd">
            <a:solidFill>
              <a:srgbClr val="000000"/>
            </a:solidFill>
            <a:prstDash val="sysDot"/>
            <a:headEnd type="none" w="sm" len="sm"/>
            <a:tailEnd type="none" w="sm" len="sm"/>
          </a:ln>
        </p:spPr>
      </p:sp>
      <p:sp>
        <p:nvSpPr>
          <p:cNvPr id="25" name="TextBox 3">
            <a:extLst>
              <a:ext uri="{FF2B5EF4-FFF2-40B4-BE49-F238E27FC236}">
                <a16:creationId xmlns:a16="http://schemas.microsoft.com/office/drawing/2014/main" id="{90164AB4-9560-4B10-A259-FFF5341A3C3B}"/>
              </a:ext>
            </a:extLst>
          </p:cNvPr>
          <p:cNvSpPr txBox="1"/>
          <p:nvPr/>
        </p:nvSpPr>
        <p:spPr>
          <a:xfrm>
            <a:off x="5867400" y="3238500"/>
            <a:ext cx="5411029" cy="1282274"/>
          </a:xfrm>
          <a:prstGeom prst="rect">
            <a:avLst/>
          </a:prstGeom>
        </p:spPr>
        <p:txBody>
          <a:bodyPr lIns="0" tIns="0" rIns="0" bIns="0" rtlCol="0" anchor="t">
            <a:spAutoFit/>
          </a:bodyPr>
          <a:lstStyle/>
          <a:p>
            <a:pPr>
              <a:lnSpc>
                <a:spcPts val="3359"/>
              </a:lnSpc>
            </a:pPr>
            <a:r>
              <a:rPr lang="en-US" sz="2200" dirty="0">
                <a:solidFill>
                  <a:srgbClr val="1E1E1E"/>
                </a:solidFill>
                <a:latin typeface="Now"/>
              </a:rPr>
              <a:t>Commonly used in reference to equal participation of women and men in all areas of work, projects or programs</a:t>
            </a:r>
          </a:p>
        </p:txBody>
      </p:sp>
      <p:sp>
        <p:nvSpPr>
          <p:cNvPr id="26" name="TextBox 4">
            <a:extLst>
              <a:ext uri="{FF2B5EF4-FFF2-40B4-BE49-F238E27FC236}">
                <a16:creationId xmlns:a16="http://schemas.microsoft.com/office/drawing/2014/main" id="{28C247AC-2280-41DC-BDB9-FF521DCDCF35}"/>
              </a:ext>
            </a:extLst>
          </p:cNvPr>
          <p:cNvSpPr txBox="1"/>
          <p:nvPr/>
        </p:nvSpPr>
        <p:spPr>
          <a:xfrm>
            <a:off x="5867400" y="2705100"/>
            <a:ext cx="3589631" cy="419346"/>
          </a:xfrm>
          <a:prstGeom prst="rect">
            <a:avLst/>
          </a:prstGeom>
        </p:spPr>
        <p:txBody>
          <a:bodyPr lIns="0" tIns="0" rIns="0" bIns="0" rtlCol="0" anchor="t">
            <a:spAutoFit/>
          </a:bodyPr>
          <a:lstStyle/>
          <a:p>
            <a:pPr>
              <a:lnSpc>
                <a:spcPts val="3359"/>
              </a:lnSpc>
            </a:pPr>
            <a:r>
              <a:rPr lang="en-US" sz="2400" dirty="0">
                <a:solidFill>
                  <a:srgbClr val="F9844A"/>
                </a:solidFill>
                <a:latin typeface="Now Bold"/>
              </a:rPr>
              <a:t>Gender Balance</a:t>
            </a:r>
          </a:p>
        </p:txBody>
      </p:sp>
      <p:sp>
        <p:nvSpPr>
          <p:cNvPr id="27" name="AutoShape 2">
            <a:extLst>
              <a:ext uri="{FF2B5EF4-FFF2-40B4-BE49-F238E27FC236}">
                <a16:creationId xmlns:a16="http://schemas.microsoft.com/office/drawing/2014/main" id="{9BB1C9D1-9739-4C98-BB41-B5111EE8D071}"/>
              </a:ext>
            </a:extLst>
          </p:cNvPr>
          <p:cNvSpPr/>
          <p:nvPr/>
        </p:nvSpPr>
        <p:spPr>
          <a:xfrm>
            <a:off x="12268200" y="2042266"/>
            <a:ext cx="4374988" cy="0"/>
          </a:xfrm>
          <a:prstGeom prst="line">
            <a:avLst/>
          </a:prstGeom>
          <a:ln w="28575" cap="rnd">
            <a:solidFill>
              <a:srgbClr val="000000"/>
            </a:solidFill>
            <a:prstDash val="sysDot"/>
            <a:headEnd type="none" w="sm" len="sm"/>
            <a:tailEnd type="none" w="sm" len="sm"/>
          </a:ln>
        </p:spPr>
      </p:sp>
      <p:sp>
        <p:nvSpPr>
          <p:cNvPr id="28" name="TextBox 3">
            <a:extLst>
              <a:ext uri="{FF2B5EF4-FFF2-40B4-BE49-F238E27FC236}">
                <a16:creationId xmlns:a16="http://schemas.microsoft.com/office/drawing/2014/main" id="{F5198F4A-2012-447C-B736-7F1DD49884FB}"/>
              </a:ext>
            </a:extLst>
          </p:cNvPr>
          <p:cNvSpPr txBox="1"/>
          <p:nvPr/>
        </p:nvSpPr>
        <p:spPr>
          <a:xfrm>
            <a:off x="12268200" y="2048258"/>
            <a:ext cx="5411029" cy="1282274"/>
          </a:xfrm>
          <a:prstGeom prst="rect">
            <a:avLst/>
          </a:prstGeom>
        </p:spPr>
        <p:txBody>
          <a:bodyPr lIns="0" tIns="0" rIns="0" bIns="0" rtlCol="0" anchor="t">
            <a:spAutoFit/>
          </a:bodyPr>
          <a:lstStyle/>
          <a:p>
            <a:pPr>
              <a:lnSpc>
                <a:spcPts val="3359"/>
              </a:lnSpc>
            </a:pPr>
            <a:r>
              <a:rPr lang="en-US" sz="2200" dirty="0">
                <a:solidFill>
                  <a:srgbClr val="1E1E1E"/>
                </a:solidFill>
                <a:latin typeface="Now"/>
              </a:rPr>
              <a:t>Taking into account gender-based differences when looking at any social phenomenon, policy, or process</a:t>
            </a:r>
          </a:p>
        </p:txBody>
      </p:sp>
      <p:sp>
        <p:nvSpPr>
          <p:cNvPr id="29" name="TextBox 4">
            <a:extLst>
              <a:ext uri="{FF2B5EF4-FFF2-40B4-BE49-F238E27FC236}">
                <a16:creationId xmlns:a16="http://schemas.microsoft.com/office/drawing/2014/main" id="{E10712AD-421B-454B-894F-4C4978A3E461}"/>
              </a:ext>
            </a:extLst>
          </p:cNvPr>
          <p:cNvSpPr txBox="1"/>
          <p:nvPr/>
        </p:nvSpPr>
        <p:spPr>
          <a:xfrm>
            <a:off x="12268200" y="1514858"/>
            <a:ext cx="3589631" cy="419346"/>
          </a:xfrm>
          <a:prstGeom prst="rect">
            <a:avLst/>
          </a:prstGeom>
        </p:spPr>
        <p:txBody>
          <a:bodyPr lIns="0" tIns="0" rIns="0" bIns="0" rtlCol="0" anchor="t">
            <a:spAutoFit/>
          </a:bodyPr>
          <a:lstStyle/>
          <a:p>
            <a:pPr>
              <a:lnSpc>
                <a:spcPts val="3359"/>
              </a:lnSpc>
            </a:pPr>
            <a:r>
              <a:rPr lang="en-US" sz="2400" dirty="0">
                <a:solidFill>
                  <a:srgbClr val="F9844A"/>
                </a:solidFill>
                <a:latin typeface="Now Bold"/>
              </a:rPr>
              <a:t>Gender Perspective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867400" y="1417819"/>
            <a:ext cx="4374988" cy="0"/>
          </a:xfrm>
          <a:prstGeom prst="line">
            <a:avLst/>
          </a:prstGeom>
          <a:ln w="28575" cap="rnd">
            <a:solidFill>
              <a:srgbClr val="000000"/>
            </a:solidFill>
            <a:prstDash val="sysDot"/>
            <a:headEnd type="none" w="sm" len="sm"/>
            <a:tailEnd type="none" w="sm" len="sm"/>
          </a:ln>
        </p:spPr>
      </p:sp>
      <p:sp>
        <p:nvSpPr>
          <p:cNvPr id="3" name="TextBox 3"/>
          <p:cNvSpPr txBox="1"/>
          <p:nvPr/>
        </p:nvSpPr>
        <p:spPr>
          <a:xfrm>
            <a:off x="5867400" y="1500011"/>
            <a:ext cx="5715000" cy="846257"/>
          </a:xfrm>
          <a:prstGeom prst="rect">
            <a:avLst/>
          </a:prstGeom>
        </p:spPr>
        <p:txBody>
          <a:bodyPr wrap="square" lIns="0" tIns="0" rIns="0" bIns="0" rtlCol="0" anchor="t">
            <a:spAutoFit/>
          </a:bodyPr>
          <a:lstStyle/>
          <a:p>
            <a:pPr>
              <a:lnSpc>
                <a:spcPts val="3359"/>
              </a:lnSpc>
            </a:pPr>
            <a:r>
              <a:rPr lang="en-US" sz="2200" dirty="0">
                <a:solidFill>
                  <a:srgbClr val="1E1E1E"/>
                </a:solidFill>
                <a:latin typeface="Now"/>
              </a:rPr>
              <a:t>What activities &amp; behaviors are expected of women &amp; men based on their gender</a:t>
            </a:r>
          </a:p>
        </p:txBody>
      </p:sp>
      <p:sp>
        <p:nvSpPr>
          <p:cNvPr id="4" name="TextBox 4"/>
          <p:cNvSpPr txBox="1"/>
          <p:nvPr/>
        </p:nvSpPr>
        <p:spPr>
          <a:xfrm>
            <a:off x="5867400" y="890411"/>
            <a:ext cx="3589631" cy="419346"/>
          </a:xfrm>
          <a:prstGeom prst="rect">
            <a:avLst/>
          </a:prstGeom>
        </p:spPr>
        <p:txBody>
          <a:bodyPr lIns="0" tIns="0" rIns="0" bIns="0" rtlCol="0" anchor="t">
            <a:spAutoFit/>
          </a:bodyPr>
          <a:lstStyle/>
          <a:p>
            <a:pPr>
              <a:lnSpc>
                <a:spcPts val="3359"/>
              </a:lnSpc>
            </a:pPr>
            <a:r>
              <a:rPr lang="en-US" sz="2400" dirty="0">
                <a:solidFill>
                  <a:srgbClr val="F9844A"/>
                </a:solidFill>
                <a:latin typeface="Now Bold"/>
              </a:rPr>
              <a:t>Gender Norms</a:t>
            </a:r>
          </a:p>
        </p:txBody>
      </p:sp>
      <p:sp>
        <p:nvSpPr>
          <p:cNvPr id="5" name="TextBox 5"/>
          <p:cNvSpPr txBox="1"/>
          <p:nvPr/>
        </p:nvSpPr>
        <p:spPr>
          <a:xfrm>
            <a:off x="565355" y="3162300"/>
            <a:ext cx="4124998" cy="3149132"/>
          </a:xfrm>
          <a:prstGeom prst="rect">
            <a:avLst/>
          </a:prstGeom>
        </p:spPr>
        <p:txBody>
          <a:bodyPr lIns="0" tIns="0" rIns="0" bIns="0" rtlCol="0" anchor="t">
            <a:spAutoFit/>
          </a:bodyPr>
          <a:lstStyle/>
          <a:p>
            <a:pPr>
              <a:lnSpc>
                <a:spcPts val="8160"/>
              </a:lnSpc>
            </a:pPr>
            <a:r>
              <a:rPr lang="en-US" sz="6800" dirty="0">
                <a:solidFill>
                  <a:srgbClr val="2A9D8F"/>
                </a:solidFill>
                <a:latin typeface="Now"/>
              </a:rPr>
              <a:t>Some important terms</a:t>
            </a:r>
          </a:p>
        </p:txBody>
      </p:sp>
      <p:sp>
        <p:nvSpPr>
          <p:cNvPr id="7" name="TextBox 7"/>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000000"/>
                </a:solidFill>
                <a:latin typeface="Now"/>
              </a:rPr>
              <a:t>MODULE 1</a:t>
            </a:r>
            <a:r>
              <a:rPr lang="en-US" sz="1600">
                <a:solidFill>
                  <a:srgbClr val="000000"/>
                </a:solidFill>
                <a:latin typeface="Now"/>
              </a:rPr>
              <a:t> | WHY GENDER IS IMPORTANT IN CONSERVATION</a:t>
            </a:r>
          </a:p>
        </p:txBody>
      </p:sp>
      <p:sp>
        <p:nvSpPr>
          <p:cNvPr id="8" name="TextBox 8"/>
          <p:cNvSpPr txBox="1"/>
          <p:nvPr/>
        </p:nvSpPr>
        <p:spPr>
          <a:xfrm>
            <a:off x="12268200" y="7423508"/>
            <a:ext cx="5943600" cy="846257"/>
          </a:xfrm>
          <a:prstGeom prst="rect">
            <a:avLst/>
          </a:prstGeom>
        </p:spPr>
        <p:txBody>
          <a:bodyPr wrap="square" lIns="0" tIns="0" rIns="0" bIns="0" rtlCol="0" anchor="t">
            <a:spAutoFit/>
          </a:bodyPr>
          <a:lstStyle/>
          <a:p>
            <a:pPr>
              <a:lnSpc>
                <a:spcPts val="3359"/>
              </a:lnSpc>
            </a:pPr>
            <a:r>
              <a:rPr lang="en-US" sz="2200" dirty="0">
                <a:solidFill>
                  <a:srgbClr val="1E1E1E"/>
                </a:solidFill>
                <a:latin typeface="Now"/>
              </a:rPr>
              <a:t>Applying </a:t>
            </a:r>
            <a:r>
              <a:rPr lang="en-US" sz="2200" b="1" dirty="0">
                <a:solidFill>
                  <a:srgbClr val="1E1E1E"/>
                </a:solidFill>
                <a:latin typeface="Now"/>
              </a:rPr>
              <a:t>gender integration</a:t>
            </a:r>
            <a:r>
              <a:rPr lang="en-US" sz="2200" dirty="0">
                <a:solidFill>
                  <a:srgbClr val="1E1E1E"/>
                </a:solidFill>
                <a:latin typeface="Now"/>
              </a:rPr>
              <a:t> throughout your activities, project, and organization</a:t>
            </a:r>
          </a:p>
        </p:txBody>
      </p:sp>
      <p:sp>
        <p:nvSpPr>
          <p:cNvPr id="9" name="AutoShape 9"/>
          <p:cNvSpPr/>
          <p:nvPr/>
        </p:nvSpPr>
        <p:spPr>
          <a:xfrm>
            <a:off x="12268201" y="7423508"/>
            <a:ext cx="4374988" cy="0"/>
          </a:xfrm>
          <a:prstGeom prst="line">
            <a:avLst/>
          </a:prstGeom>
          <a:ln w="28575" cap="rnd">
            <a:solidFill>
              <a:srgbClr val="000000"/>
            </a:solidFill>
            <a:prstDash val="sysDot"/>
            <a:headEnd type="none" w="sm" len="sm"/>
            <a:tailEnd type="none" w="sm" len="sm"/>
          </a:ln>
        </p:spPr>
      </p:sp>
      <p:sp>
        <p:nvSpPr>
          <p:cNvPr id="10" name="TextBox 10"/>
          <p:cNvSpPr txBox="1"/>
          <p:nvPr/>
        </p:nvSpPr>
        <p:spPr>
          <a:xfrm>
            <a:off x="12268201" y="6896100"/>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Gender Mainstreaming</a:t>
            </a:r>
          </a:p>
        </p:txBody>
      </p:sp>
      <p:sp>
        <p:nvSpPr>
          <p:cNvPr id="11" name="AutoShape 11"/>
          <p:cNvSpPr/>
          <p:nvPr/>
        </p:nvSpPr>
        <p:spPr>
          <a:xfrm>
            <a:off x="5867400" y="5366109"/>
            <a:ext cx="4374988" cy="0"/>
          </a:xfrm>
          <a:prstGeom prst="line">
            <a:avLst/>
          </a:prstGeom>
          <a:ln w="28575" cap="rnd">
            <a:solidFill>
              <a:srgbClr val="000000"/>
            </a:solidFill>
            <a:prstDash val="sysDot"/>
            <a:headEnd type="none" w="sm" len="sm"/>
            <a:tailEnd type="none" w="sm" len="sm"/>
          </a:ln>
        </p:spPr>
      </p:sp>
      <p:sp>
        <p:nvSpPr>
          <p:cNvPr id="12" name="TextBox 12"/>
          <p:cNvSpPr txBox="1"/>
          <p:nvPr/>
        </p:nvSpPr>
        <p:spPr>
          <a:xfrm>
            <a:off x="5867400" y="5372100"/>
            <a:ext cx="5411029" cy="1282274"/>
          </a:xfrm>
          <a:prstGeom prst="rect">
            <a:avLst/>
          </a:prstGeom>
        </p:spPr>
        <p:txBody>
          <a:bodyPr lIns="0" tIns="0" rIns="0" bIns="0" rtlCol="0" anchor="t">
            <a:spAutoFit/>
          </a:bodyPr>
          <a:lstStyle/>
          <a:p>
            <a:pPr>
              <a:lnSpc>
                <a:spcPts val="3359"/>
              </a:lnSpc>
            </a:pPr>
            <a:r>
              <a:rPr lang="en-US" sz="2200" dirty="0">
                <a:solidFill>
                  <a:srgbClr val="1E1E1E"/>
                </a:solidFill>
                <a:latin typeface="Now"/>
              </a:rPr>
              <a:t>Where women &amp; men can equally access and benefit from opportunities, resources, and rights</a:t>
            </a:r>
          </a:p>
        </p:txBody>
      </p:sp>
      <p:sp>
        <p:nvSpPr>
          <p:cNvPr id="13" name="TextBox 13"/>
          <p:cNvSpPr txBox="1"/>
          <p:nvPr/>
        </p:nvSpPr>
        <p:spPr>
          <a:xfrm>
            <a:off x="5867400" y="4838700"/>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Gender Equality</a:t>
            </a:r>
          </a:p>
        </p:txBody>
      </p:sp>
      <p:sp>
        <p:nvSpPr>
          <p:cNvPr id="14" name="AutoShape 14"/>
          <p:cNvSpPr/>
          <p:nvPr/>
        </p:nvSpPr>
        <p:spPr>
          <a:xfrm>
            <a:off x="5867400" y="7423509"/>
            <a:ext cx="4805588" cy="0"/>
          </a:xfrm>
          <a:prstGeom prst="line">
            <a:avLst/>
          </a:prstGeom>
          <a:ln w="28575" cap="rnd">
            <a:solidFill>
              <a:srgbClr val="000000"/>
            </a:solidFill>
            <a:prstDash val="sysDot"/>
            <a:headEnd type="none" w="sm" len="sm"/>
            <a:tailEnd type="none" w="sm" len="sm"/>
          </a:ln>
        </p:spPr>
      </p:sp>
      <p:sp>
        <p:nvSpPr>
          <p:cNvPr id="15" name="TextBox 15"/>
          <p:cNvSpPr txBox="1"/>
          <p:nvPr/>
        </p:nvSpPr>
        <p:spPr>
          <a:xfrm>
            <a:off x="5867400" y="7465002"/>
            <a:ext cx="5943600" cy="2590324"/>
          </a:xfrm>
          <a:prstGeom prst="rect">
            <a:avLst/>
          </a:prstGeom>
        </p:spPr>
        <p:txBody>
          <a:bodyPr wrap="square" lIns="0" tIns="0" rIns="0" bIns="0" rtlCol="0" anchor="t">
            <a:spAutoFit/>
          </a:bodyPr>
          <a:lstStyle/>
          <a:p>
            <a:pPr>
              <a:lnSpc>
                <a:spcPts val="3359"/>
              </a:lnSpc>
            </a:pPr>
            <a:r>
              <a:rPr lang="en-US" sz="2200" dirty="0">
                <a:solidFill>
                  <a:srgbClr val="1E1E1E"/>
                </a:solidFill>
                <a:latin typeface="Now"/>
              </a:rPr>
              <a:t>A context that is </a:t>
            </a:r>
            <a:r>
              <a:rPr lang="en-US" sz="2200" u="sng" dirty="0">
                <a:solidFill>
                  <a:srgbClr val="1E1E1E"/>
                </a:solidFill>
                <a:latin typeface="Now"/>
              </a:rPr>
              <a:t>fair</a:t>
            </a:r>
            <a:r>
              <a:rPr lang="en-US" sz="2200" dirty="0">
                <a:solidFill>
                  <a:srgbClr val="1E1E1E"/>
                </a:solidFill>
                <a:latin typeface="Now"/>
              </a:rPr>
              <a:t> to women and men, which includes compensating for historical and ongoing imbalances (or unfair conditions); e.g., supporting women to overcome disadvantages due to unequal access to education</a:t>
            </a:r>
          </a:p>
        </p:txBody>
      </p:sp>
      <p:sp>
        <p:nvSpPr>
          <p:cNvPr id="16" name="TextBox 16"/>
          <p:cNvSpPr txBox="1"/>
          <p:nvPr/>
        </p:nvSpPr>
        <p:spPr>
          <a:xfrm>
            <a:off x="5867400" y="6896100"/>
            <a:ext cx="3942934" cy="419346"/>
          </a:xfrm>
          <a:prstGeom prst="rect">
            <a:avLst/>
          </a:prstGeom>
        </p:spPr>
        <p:txBody>
          <a:bodyPr wrap="square" lIns="0" tIns="0" rIns="0" bIns="0" rtlCol="0" anchor="t">
            <a:spAutoFit/>
          </a:bodyPr>
          <a:lstStyle/>
          <a:p>
            <a:pPr>
              <a:lnSpc>
                <a:spcPts val="3359"/>
              </a:lnSpc>
            </a:pPr>
            <a:r>
              <a:rPr lang="en-US" sz="2400">
                <a:solidFill>
                  <a:srgbClr val="F9844A"/>
                </a:solidFill>
                <a:latin typeface="Now Bold"/>
              </a:rPr>
              <a:t>Gender Equity</a:t>
            </a:r>
          </a:p>
        </p:txBody>
      </p:sp>
      <p:sp>
        <p:nvSpPr>
          <p:cNvPr id="17" name="AutoShape 17"/>
          <p:cNvSpPr/>
          <p:nvPr/>
        </p:nvSpPr>
        <p:spPr>
          <a:xfrm>
            <a:off x="12268200" y="4299308"/>
            <a:ext cx="4374988" cy="0"/>
          </a:xfrm>
          <a:prstGeom prst="line">
            <a:avLst/>
          </a:prstGeom>
          <a:ln w="28575" cap="rnd">
            <a:solidFill>
              <a:srgbClr val="000000"/>
            </a:solidFill>
            <a:prstDash val="sysDot"/>
            <a:headEnd type="none" w="sm" len="sm"/>
            <a:tailEnd type="none" w="sm" len="sm"/>
          </a:ln>
        </p:spPr>
      </p:sp>
      <p:sp>
        <p:nvSpPr>
          <p:cNvPr id="18" name="TextBox 18"/>
          <p:cNvSpPr txBox="1"/>
          <p:nvPr/>
        </p:nvSpPr>
        <p:spPr>
          <a:xfrm>
            <a:off x="12268200" y="4293559"/>
            <a:ext cx="6019800" cy="2154308"/>
          </a:xfrm>
          <a:prstGeom prst="rect">
            <a:avLst/>
          </a:prstGeom>
        </p:spPr>
        <p:txBody>
          <a:bodyPr wrap="square" lIns="0" tIns="0" rIns="0" bIns="0" rtlCol="0" anchor="t">
            <a:spAutoFit/>
          </a:bodyPr>
          <a:lstStyle/>
          <a:p>
            <a:pPr>
              <a:lnSpc>
                <a:spcPts val="3359"/>
              </a:lnSpc>
            </a:pPr>
            <a:r>
              <a:rPr lang="en-US" sz="2200" dirty="0">
                <a:solidFill>
                  <a:srgbClr val="1E1E1E"/>
                </a:solidFill>
                <a:latin typeface="Now"/>
              </a:rPr>
              <a:t>Implementing a </a:t>
            </a:r>
            <a:r>
              <a:rPr lang="en-US" sz="2200" b="1" dirty="0">
                <a:solidFill>
                  <a:srgbClr val="1E1E1E"/>
                </a:solidFill>
                <a:latin typeface="Now"/>
              </a:rPr>
              <a:t>gender perspective</a:t>
            </a:r>
            <a:r>
              <a:rPr lang="en-US" sz="2200" dirty="0">
                <a:solidFill>
                  <a:srgbClr val="1E1E1E"/>
                </a:solidFill>
                <a:latin typeface="Now"/>
              </a:rPr>
              <a:t> in </a:t>
            </a:r>
          </a:p>
          <a:p>
            <a:pPr>
              <a:lnSpc>
                <a:spcPts val="3359"/>
              </a:lnSpc>
            </a:pPr>
            <a:r>
              <a:rPr lang="en-US" sz="2200" dirty="0">
                <a:solidFill>
                  <a:srgbClr val="1E1E1E"/>
                </a:solidFill>
                <a:latin typeface="Now"/>
              </a:rPr>
              <a:t>your work; incorporating an understanding of gender norms, existing inequalities between men &amp; women, and ways of working for greater equality and equity</a:t>
            </a:r>
          </a:p>
        </p:txBody>
      </p:sp>
      <p:sp>
        <p:nvSpPr>
          <p:cNvPr id="19" name="TextBox 19"/>
          <p:cNvSpPr txBox="1"/>
          <p:nvPr/>
        </p:nvSpPr>
        <p:spPr>
          <a:xfrm>
            <a:off x="12268200" y="3771900"/>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Gender Integration</a:t>
            </a:r>
          </a:p>
        </p:txBody>
      </p:sp>
      <p:sp>
        <p:nvSpPr>
          <p:cNvPr id="20" name="TextBox 4">
            <a:extLst>
              <a:ext uri="{FF2B5EF4-FFF2-40B4-BE49-F238E27FC236}">
                <a16:creationId xmlns:a16="http://schemas.microsoft.com/office/drawing/2014/main" id="{A0AEE35C-75BA-4909-B19F-F42DF3314B5E}"/>
              </a:ext>
            </a:extLst>
          </p:cNvPr>
          <p:cNvSpPr txBox="1"/>
          <p:nvPr/>
        </p:nvSpPr>
        <p:spPr>
          <a:xfrm>
            <a:off x="533400" y="6438900"/>
            <a:ext cx="4718255" cy="855362"/>
          </a:xfrm>
          <a:prstGeom prst="rect">
            <a:avLst/>
          </a:prstGeom>
          <a:solidFill>
            <a:srgbClr val="F9844A"/>
          </a:solidFill>
        </p:spPr>
        <p:txBody>
          <a:bodyPr wrap="square" lIns="91440" tIns="0" rIns="0" bIns="0" rtlCol="0" anchor="t">
            <a:spAutoFit/>
          </a:bodyPr>
          <a:lstStyle/>
          <a:p>
            <a:pPr>
              <a:lnSpc>
                <a:spcPts val="3359"/>
              </a:lnSpc>
            </a:pPr>
            <a:r>
              <a:rPr lang="en-US" sz="2400" dirty="0">
                <a:solidFill>
                  <a:schemeClr val="bg1"/>
                </a:solidFill>
                <a:latin typeface="Now Bold"/>
              </a:rPr>
              <a:t>From the CEPF Gender Policy + Gender Toolkit</a:t>
            </a:r>
          </a:p>
        </p:txBody>
      </p:sp>
      <p:sp>
        <p:nvSpPr>
          <p:cNvPr id="24" name="AutoShape 2">
            <a:extLst>
              <a:ext uri="{FF2B5EF4-FFF2-40B4-BE49-F238E27FC236}">
                <a16:creationId xmlns:a16="http://schemas.microsoft.com/office/drawing/2014/main" id="{A267350B-C2F7-41E8-8C20-E99C42639E17}"/>
              </a:ext>
            </a:extLst>
          </p:cNvPr>
          <p:cNvSpPr/>
          <p:nvPr/>
        </p:nvSpPr>
        <p:spPr>
          <a:xfrm>
            <a:off x="5867400" y="3232508"/>
            <a:ext cx="4374988" cy="0"/>
          </a:xfrm>
          <a:prstGeom prst="line">
            <a:avLst/>
          </a:prstGeom>
          <a:ln w="28575" cap="rnd">
            <a:solidFill>
              <a:srgbClr val="000000"/>
            </a:solidFill>
            <a:prstDash val="sysDot"/>
            <a:headEnd type="none" w="sm" len="sm"/>
            <a:tailEnd type="none" w="sm" len="sm"/>
          </a:ln>
        </p:spPr>
      </p:sp>
      <p:sp>
        <p:nvSpPr>
          <p:cNvPr id="25" name="TextBox 3">
            <a:extLst>
              <a:ext uri="{FF2B5EF4-FFF2-40B4-BE49-F238E27FC236}">
                <a16:creationId xmlns:a16="http://schemas.microsoft.com/office/drawing/2014/main" id="{90164AB4-9560-4B10-A259-FFF5341A3C3B}"/>
              </a:ext>
            </a:extLst>
          </p:cNvPr>
          <p:cNvSpPr txBox="1"/>
          <p:nvPr/>
        </p:nvSpPr>
        <p:spPr>
          <a:xfrm>
            <a:off x="5867400" y="3238500"/>
            <a:ext cx="5411029" cy="1282274"/>
          </a:xfrm>
          <a:prstGeom prst="rect">
            <a:avLst/>
          </a:prstGeom>
        </p:spPr>
        <p:txBody>
          <a:bodyPr lIns="0" tIns="0" rIns="0" bIns="0" rtlCol="0" anchor="t">
            <a:spAutoFit/>
          </a:bodyPr>
          <a:lstStyle/>
          <a:p>
            <a:pPr>
              <a:lnSpc>
                <a:spcPts val="3359"/>
              </a:lnSpc>
            </a:pPr>
            <a:r>
              <a:rPr lang="en-US" sz="2200" dirty="0">
                <a:solidFill>
                  <a:srgbClr val="1E1E1E"/>
                </a:solidFill>
                <a:latin typeface="Now"/>
              </a:rPr>
              <a:t>Having equal participation of women &amp; men (50:50) in an activity, project, organization</a:t>
            </a:r>
          </a:p>
        </p:txBody>
      </p:sp>
      <p:sp>
        <p:nvSpPr>
          <p:cNvPr id="26" name="TextBox 4">
            <a:extLst>
              <a:ext uri="{FF2B5EF4-FFF2-40B4-BE49-F238E27FC236}">
                <a16:creationId xmlns:a16="http://schemas.microsoft.com/office/drawing/2014/main" id="{28C247AC-2280-41DC-BDB9-FF521DCDCF35}"/>
              </a:ext>
            </a:extLst>
          </p:cNvPr>
          <p:cNvSpPr txBox="1"/>
          <p:nvPr/>
        </p:nvSpPr>
        <p:spPr>
          <a:xfrm>
            <a:off x="5867400" y="2705100"/>
            <a:ext cx="3589631" cy="419346"/>
          </a:xfrm>
          <a:prstGeom prst="rect">
            <a:avLst/>
          </a:prstGeom>
        </p:spPr>
        <p:txBody>
          <a:bodyPr lIns="0" tIns="0" rIns="0" bIns="0" rtlCol="0" anchor="t">
            <a:spAutoFit/>
          </a:bodyPr>
          <a:lstStyle/>
          <a:p>
            <a:pPr>
              <a:lnSpc>
                <a:spcPts val="3359"/>
              </a:lnSpc>
            </a:pPr>
            <a:r>
              <a:rPr lang="en-US" sz="2400" dirty="0">
                <a:solidFill>
                  <a:srgbClr val="F9844A"/>
                </a:solidFill>
                <a:latin typeface="Now Bold"/>
              </a:rPr>
              <a:t>Gender Balance</a:t>
            </a:r>
          </a:p>
        </p:txBody>
      </p:sp>
      <p:sp>
        <p:nvSpPr>
          <p:cNvPr id="27" name="AutoShape 2">
            <a:extLst>
              <a:ext uri="{FF2B5EF4-FFF2-40B4-BE49-F238E27FC236}">
                <a16:creationId xmlns:a16="http://schemas.microsoft.com/office/drawing/2014/main" id="{9BB1C9D1-9739-4C98-BB41-B5111EE8D071}"/>
              </a:ext>
            </a:extLst>
          </p:cNvPr>
          <p:cNvSpPr/>
          <p:nvPr/>
        </p:nvSpPr>
        <p:spPr>
          <a:xfrm>
            <a:off x="12268200" y="2042266"/>
            <a:ext cx="4374988" cy="0"/>
          </a:xfrm>
          <a:prstGeom prst="line">
            <a:avLst/>
          </a:prstGeom>
          <a:ln w="28575" cap="rnd">
            <a:solidFill>
              <a:srgbClr val="000000"/>
            </a:solidFill>
            <a:prstDash val="sysDot"/>
            <a:headEnd type="none" w="sm" len="sm"/>
            <a:tailEnd type="none" w="sm" len="sm"/>
          </a:ln>
        </p:spPr>
      </p:sp>
      <p:sp>
        <p:nvSpPr>
          <p:cNvPr id="28" name="TextBox 3">
            <a:extLst>
              <a:ext uri="{FF2B5EF4-FFF2-40B4-BE49-F238E27FC236}">
                <a16:creationId xmlns:a16="http://schemas.microsoft.com/office/drawing/2014/main" id="{F5198F4A-2012-447C-B736-7F1DD49884FB}"/>
              </a:ext>
            </a:extLst>
          </p:cNvPr>
          <p:cNvSpPr txBox="1"/>
          <p:nvPr/>
        </p:nvSpPr>
        <p:spPr>
          <a:xfrm>
            <a:off x="12268200" y="2048258"/>
            <a:ext cx="5411029" cy="1282274"/>
          </a:xfrm>
          <a:prstGeom prst="rect">
            <a:avLst/>
          </a:prstGeom>
        </p:spPr>
        <p:txBody>
          <a:bodyPr lIns="0" tIns="0" rIns="0" bIns="0" rtlCol="0" anchor="t">
            <a:spAutoFit/>
          </a:bodyPr>
          <a:lstStyle/>
          <a:p>
            <a:pPr>
              <a:lnSpc>
                <a:spcPts val="3359"/>
              </a:lnSpc>
            </a:pPr>
            <a:r>
              <a:rPr lang="en-US" sz="2200" dirty="0">
                <a:solidFill>
                  <a:srgbClr val="1E1E1E"/>
                </a:solidFill>
                <a:latin typeface="Now"/>
              </a:rPr>
              <a:t>Considering gender issues (norms, roles, experiences of men &amp; women) in your work</a:t>
            </a:r>
          </a:p>
        </p:txBody>
      </p:sp>
      <p:sp>
        <p:nvSpPr>
          <p:cNvPr id="29" name="TextBox 4">
            <a:extLst>
              <a:ext uri="{FF2B5EF4-FFF2-40B4-BE49-F238E27FC236}">
                <a16:creationId xmlns:a16="http://schemas.microsoft.com/office/drawing/2014/main" id="{E10712AD-421B-454B-894F-4C4978A3E461}"/>
              </a:ext>
            </a:extLst>
          </p:cNvPr>
          <p:cNvSpPr txBox="1"/>
          <p:nvPr/>
        </p:nvSpPr>
        <p:spPr>
          <a:xfrm>
            <a:off x="12268200" y="1514858"/>
            <a:ext cx="3589631" cy="419346"/>
          </a:xfrm>
          <a:prstGeom prst="rect">
            <a:avLst/>
          </a:prstGeom>
        </p:spPr>
        <p:txBody>
          <a:bodyPr lIns="0" tIns="0" rIns="0" bIns="0" rtlCol="0" anchor="t">
            <a:spAutoFit/>
          </a:bodyPr>
          <a:lstStyle/>
          <a:p>
            <a:pPr>
              <a:lnSpc>
                <a:spcPts val="3359"/>
              </a:lnSpc>
            </a:pPr>
            <a:r>
              <a:rPr lang="en-US" sz="2400" dirty="0">
                <a:solidFill>
                  <a:srgbClr val="F9844A"/>
                </a:solidFill>
                <a:latin typeface="Now Bold"/>
              </a:rPr>
              <a:t>Gender Perspective</a:t>
            </a:r>
          </a:p>
        </p:txBody>
      </p:sp>
      <p:sp>
        <p:nvSpPr>
          <p:cNvPr id="30" name="TextBox 4">
            <a:extLst>
              <a:ext uri="{FF2B5EF4-FFF2-40B4-BE49-F238E27FC236}">
                <a16:creationId xmlns:a16="http://schemas.microsoft.com/office/drawing/2014/main" id="{16F0AD82-1FF7-472B-BEDC-EBBF10C109AA}"/>
              </a:ext>
            </a:extLst>
          </p:cNvPr>
          <p:cNvSpPr txBox="1"/>
          <p:nvPr/>
        </p:nvSpPr>
        <p:spPr>
          <a:xfrm>
            <a:off x="533399" y="7501235"/>
            <a:ext cx="4718255" cy="461665"/>
          </a:xfrm>
          <a:prstGeom prst="rect">
            <a:avLst/>
          </a:prstGeom>
          <a:noFill/>
        </p:spPr>
        <p:txBody>
          <a:bodyPr wrap="square" lIns="91440" tIns="0" rIns="0" bIns="0" rtlCol="0" anchor="t">
            <a:spAutoFit/>
          </a:bodyPr>
          <a:lstStyle/>
          <a:p>
            <a:pPr algn="r">
              <a:lnSpc>
                <a:spcPts val="3359"/>
              </a:lnSpc>
            </a:pPr>
            <a:r>
              <a:rPr lang="en-US" sz="3500" dirty="0">
                <a:latin typeface="Now" panose="020B0604020202020204" charset="0"/>
              </a:rPr>
              <a:t>SIMPLIFIED</a:t>
            </a:r>
          </a:p>
        </p:txBody>
      </p:sp>
    </p:spTree>
    <p:extLst>
      <p:ext uri="{BB962C8B-B14F-4D97-AF65-F5344CB8AC3E}">
        <p14:creationId xmlns:p14="http://schemas.microsoft.com/office/powerpoint/2010/main" val="1428671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A9396"/>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A80697D1-45DF-457B-A71D-059ADEB23045}"/>
              </a:ext>
            </a:extLst>
          </p:cNvPr>
          <p:cNvSpPr/>
          <p:nvPr/>
        </p:nvSpPr>
        <p:spPr>
          <a:xfrm>
            <a:off x="2286000" y="1876792"/>
            <a:ext cx="13716000" cy="4028708"/>
          </a:xfrm>
          <a:prstGeom prst="roundRect">
            <a:avLst>
              <a:gd name="adj" fmla="val 4891"/>
            </a:avLst>
          </a:prstGeom>
          <a:solidFill>
            <a:schemeClr val="bg1"/>
          </a:solidFill>
          <a:ln w="28575" cap="flat" cmpd="sng" algn="ctr">
            <a:solidFill>
              <a:srgbClr val="15B9BF"/>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3" name="TextBox 3"/>
          <p:cNvSpPr txBox="1"/>
          <p:nvPr/>
        </p:nvSpPr>
        <p:spPr>
          <a:xfrm>
            <a:off x="670641" y="534271"/>
            <a:ext cx="9721985" cy="1066800"/>
          </a:xfrm>
          <a:prstGeom prst="rect">
            <a:avLst/>
          </a:prstGeom>
        </p:spPr>
        <p:txBody>
          <a:bodyPr lIns="0" tIns="0" rIns="0" bIns="0" rtlCol="0" anchor="t">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6999" b="0" i="0" u="none" strike="noStrike" kern="1200" cap="none" spc="0" normalizeH="0" baseline="0" noProof="0">
                <a:ln>
                  <a:noFill/>
                </a:ln>
                <a:solidFill>
                  <a:srgbClr val="FFFFFF"/>
                </a:solidFill>
                <a:effectLst/>
                <a:uLnTx/>
                <a:uFillTx/>
                <a:latin typeface="Now"/>
                <a:ea typeface="+mn-ea"/>
                <a:cs typeface="+mn-cs"/>
              </a:rPr>
              <a:t>Underlying Context</a:t>
            </a:r>
          </a:p>
        </p:txBody>
      </p:sp>
      <p:sp>
        <p:nvSpPr>
          <p:cNvPr id="5" name="TextBox 5"/>
          <p:cNvSpPr txBox="1"/>
          <p:nvPr/>
        </p:nvSpPr>
        <p:spPr>
          <a:xfrm>
            <a:off x="3124200" y="2439042"/>
            <a:ext cx="5295007" cy="1234440"/>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Now Bold"/>
                <a:ea typeface="+mn-ea"/>
                <a:cs typeface="+mn-cs"/>
              </a:rPr>
              <a:t>Gender norms: </a:t>
            </a:r>
          </a:p>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Now"/>
                <a:ea typeface="+mn-ea"/>
                <a:cs typeface="+mn-cs"/>
              </a:rPr>
              <a:t>Social expectations about what the different genders can &amp; should do</a:t>
            </a:r>
          </a:p>
        </p:txBody>
      </p:sp>
      <p:sp>
        <p:nvSpPr>
          <p:cNvPr id="6" name="TextBox 6"/>
          <p:cNvSpPr txBox="1"/>
          <p:nvPr/>
        </p:nvSpPr>
        <p:spPr>
          <a:xfrm>
            <a:off x="853149" y="6181221"/>
            <a:ext cx="8748051" cy="3469924"/>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Now"/>
                <a:ea typeface="+mn-ea"/>
                <a:cs typeface="+mn-cs"/>
              </a:rPr>
              <a:t>In many cultures, gender norms include expectations that:</a:t>
            </a:r>
          </a:p>
          <a:p>
            <a:pPr marL="518160" marR="0" lvl="1" indent="-259080" algn="l" defTabSz="914400" rtl="0" eaLnBrk="1" fontAlgn="auto" latinLnBrk="0" hangingPunct="1">
              <a:lnSpc>
                <a:spcPts val="3359"/>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white"/>
                </a:solidFill>
                <a:effectLst/>
                <a:uLnTx/>
                <a:uFillTx/>
                <a:latin typeface="Now"/>
                <a:ea typeface="+mn-ea"/>
                <a:cs typeface="+mn-cs"/>
              </a:rPr>
              <a:t>Women care for the children</a:t>
            </a:r>
          </a:p>
          <a:p>
            <a:pPr marL="518160" marR="0" lvl="1" indent="-259080" algn="l" defTabSz="914400" rtl="0" eaLnBrk="1" fontAlgn="auto" latinLnBrk="0" hangingPunct="1">
              <a:lnSpc>
                <a:spcPts val="3359"/>
              </a:lnSpc>
              <a:spcBef>
                <a:spcPct val="0"/>
              </a:spcBef>
              <a:spcAft>
                <a:spcPts val="0"/>
              </a:spcAft>
              <a:buClrTx/>
              <a:buSzTx/>
              <a:buFont typeface="Arial"/>
              <a:buChar char="•"/>
              <a:tabLst/>
              <a:defRPr/>
            </a:pPr>
            <a:r>
              <a:rPr kumimoji="0" lang="en-US" sz="2400" b="0" i="0" u="none" strike="noStrike" kern="1200" cap="none" spc="0" normalizeH="0" baseline="0" noProof="0" dirty="0">
                <a:ln>
                  <a:noFill/>
                </a:ln>
                <a:solidFill>
                  <a:prstClr val="white"/>
                </a:solidFill>
                <a:effectLst/>
                <a:uLnTx/>
                <a:uFillTx/>
                <a:latin typeface="Now"/>
                <a:ea typeface="+mn-ea"/>
                <a:cs typeface="+mn-cs"/>
              </a:rPr>
              <a:t>Women are responsible for managing household duties, including cooking and cleaning</a:t>
            </a:r>
          </a:p>
          <a:p>
            <a:pPr marL="518160" marR="0" lvl="1" indent="-259080" algn="l" defTabSz="914400" rtl="0" eaLnBrk="1" fontAlgn="auto" latinLnBrk="0" hangingPunct="1">
              <a:lnSpc>
                <a:spcPts val="3359"/>
              </a:lnSpc>
              <a:spcBef>
                <a:spcPct val="0"/>
              </a:spcBef>
              <a:spcAft>
                <a:spcPts val="0"/>
              </a:spcAft>
              <a:buClrTx/>
              <a:buSzTx/>
              <a:buFont typeface="Arial"/>
              <a:buChar char="•"/>
              <a:tabLst/>
              <a:defRPr/>
            </a:pPr>
            <a:r>
              <a:rPr kumimoji="0" lang="en-US" sz="2400" b="0" i="0" u="none" strike="noStrike" kern="1200" cap="none" spc="0" normalizeH="0" baseline="0" noProof="0" dirty="0">
                <a:ln>
                  <a:noFill/>
                </a:ln>
                <a:solidFill>
                  <a:prstClr val="white"/>
                </a:solidFill>
                <a:effectLst/>
                <a:uLnTx/>
                <a:uFillTx/>
                <a:latin typeface="Now"/>
                <a:ea typeface="+mn-ea"/>
                <a:cs typeface="+mn-cs"/>
              </a:rPr>
              <a:t>It is not appropriate/safe for women to act or travel independently</a:t>
            </a:r>
          </a:p>
          <a:p>
            <a:pPr marL="518160" marR="0" lvl="1" indent="-259080" algn="l" defTabSz="914400" rtl="0" eaLnBrk="1" fontAlgn="auto" latinLnBrk="0" hangingPunct="1">
              <a:lnSpc>
                <a:spcPts val="3359"/>
              </a:lnSpc>
              <a:spcBef>
                <a:spcPct val="0"/>
              </a:spcBef>
              <a:spcAft>
                <a:spcPts val="0"/>
              </a:spcAft>
              <a:buClrTx/>
              <a:buSzTx/>
              <a:buFont typeface="Arial"/>
              <a:buChar char="•"/>
              <a:tabLst/>
              <a:defRPr/>
            </a:pPr>
            <a:r>
              <a:rPr kumimoji="0" lang="en-US" sz="2400" b="0" i="0" u="none" strike="noStrike" kern="1200" cap="none" spc="0" normalizeH="0" baseline="0" noProof="0" dirty="0">
                <a:ln>
                  <a:noFill/>
                </a:ln>
                <a:solidFill>
                  <a:prstClr val="white"/>
                </a:solidFill>
                <a:effectLst/>
                <a:uLnTx/>
                <a:uFillTx/>
                <a:latin typeface="Now"/>
                <a:ea typeface="+mn-ea"/>
                <a:cs typeface="+mn-cs"/>
              </a:rPr>
              <a:t>Men are the leaders in the communities and in the household</a:t>
            </a:r>
          </a:p>
        </p:txBody>
      </p:sp>
      <p:sp>
        <p:nvSpPr>
          <p:cNvPr id="23" name="Freeform: Shape 22">
            <a:extLst>
              <a:ext uri="{FF2B5EF4-FFF2-40B4-BE49-F238E27FC236}">
                <a16:creationId xmlns:a16="http://schemas.microsoft.com/office/drawing/2014/main" id="{000DC3EA-C25F-428C-B065-5D04312B63C7}"/>
              </a:ext>
            </a:extLst>
          </p:cNvPr>
          <p:cNvSpPr/>
          <p:nvPr/>
        </p:nvSpPr>
        <p:spPr>
          <a:xfrm>
            <a:off x="6934200" y="2517136"/>
            <a:ext cx="5943600" cy="1091384"/>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Lst>
            <a:ahLst/>
            <a:cxnLst>
              <a:cxn ang="0">
                <a:pos x="connsiteX0" y="connsiteY0"/>
              </a:cxn>
              <a:cxn ang="0">
                <a:pos x="connsiteX1" y="connsiteY1"/>
              </a:cxn>
              <a:cxn ang="0">
                <a:pos x="connsiteX2" y="connsiteY2"/>
              </a:cxn>
            </a:cxnLst>
            <a:rect l="l" t="t" r="r" b="b"/>
            <a:pathLst>
              <a:path w="5071629" h="1175059">
                <a:moveTo>
                  <a:pt x="0" y="15561"/>
                </a:moveTo>
                <a:cubicBezTo>
                  <a:pt x="1099794" y="-39429"/>
                  <a:pt x="2520099" y="56411"/>
                  <a:pt x="3365369" y="222951"/>
                </a:cubicBezTo>
                <a:cubicBezTo>
                  <a:pt x="4210639" y="389491"/>
                  <a:pt x="5074763" y="560745"/>
                  <a:pt x="5071621" y="1175059"/>
                </a:cubicBezTo>
              </a:path>
            </a:pathLst>
          </a:custGeom>
          <a:noFill/>
          <a:ln w="38100" cap="flat" cmpd="sng" algn="ctr">
            <a:solidFill>
              <a:srgbClr val="F9844A"/>
            </a:solidFill>
            <a:prstDash val="solid"/>
            <a:miter lim="800000"/>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25" name="Rectangle: Rounded Corners 24">
            <a:extLst>
              <a:ext uri="{FF2B5EF4-FFF2-40B4-BE49-F238E27FC236}">
                <a16:creationId xmlns:a16="http://schemas.microsoft.com/office/drawing/2014/main" id="{0E8FF833-55AF-493D-B4CB-A819D7ABB01F}"/>
              </a:ext>
            </a:extLst>
          </p:cNvPr>
          <p:cNvSpPr/>
          <p:nvPr/>
        </p:nvSpPr>
        <p:spPr>
          <a:xfrm>
            <a:off x="11583442" y="4325991"/>
            <a:ext cx="2602975" cy="1076305"/>
          </a:xfrm>
          <a:prstGeom prst="roundRect">
            <a:avLst>
              <a:gd name="adj" fmla="val 10215"/>
            </a:avLst>
          </a:prstGeom>
          <a:solidFill>
            <a:srgbClr val="F9844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Unequal access to education</a:t>
            </a:r>
          </a:p>
        </p:txBody>
      </p:sp>
      <p:sp>
        <p:nvSpPr>
          <p:cNvPr id="26" name="Rectangle: Rounded Corners 25">
            <a:extLst>
              <a:ext uri="{FF2B5EF4-FFF2-40B4-BE49-F238E27FC236}">
                <a16:creationId xmlns:a16="http://schemas.microsoft.com/office/drawing/2014/main" id="{3E84EFCB-A7D9-455C-8486-7E9F3CF46C5B}"/>
              </a:ext>
            </a:extLst>
          </p:cNvPr>
          <p:cNvSpPr/>
          <p:nvPr/>
        </p:nvSpPr>
        <p:spPr>
          <a:xfrm>
            <a:off x="8431076" y="4325991"/>
            <a:ext cx="2602975" cy="1076305"/>
          </a:xfrm>
          <a:prstGeom prst="roundRect">
            <a:avLst>
              <a:gd name="adj" fmla="val 10215"/>
            </a:avLst>
          </a:prstGeom>
          <a:solidFill>
            <a:srgbClr val="F9844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Gender roles in the household &amp; community</a:t>
            </a:r>
          </a:p>
        </p:txBody>
      </p:sp>
      <p:cxnSp>
        <p:nvCxnSpPr>
          <p:cNvPr id="27" name="Straight Arrow Connector 26">
            <a:extLst>
              <a:ext uri="{FF2B5EF4-FFF2-40B4-BE49-F238E27FC236}">
                <a16:creationId xmlns:a16="http://schemas.microsoft.com/office/drawing/2014/main" id="{77CC73E2-D714-4A01-982A-AD5B2BB90082}"/>
              </a:ext>
            </a:extLst>
          </p:cNvPr>
          <p:cNvCxnSpPr>
            <a:cxnSpLocks/>
          </p:cNvCxnSpPr>
          <p:nvPr/>
        </p:nvCxnSpPr>
        <p:spPr>
          <a:xfrm flipV="1">
            <a:off x="11049000" y="4789831"/>
            <a:ext cx="506539" cy="1"/>
          </a:xfrm>
          <a:prstGeom prst="straightConnector1">
            <a:avLst/>
          </a:prstGeom>
          <a:ln w="38100">
            <a:solidFill>
              <a:srgbClr val="F9844A"/>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8"/>
          <p:cNvGrpSpPr/>
          <p:nvPr/>
        </p:nvGrpSpPr>
        <p:grpSpPr>
          <a:xfrm>
            <a:off x="9361708" y="3588435"/>
            <a:ext cx="932880" cy="932880"/>
            <a:chOff x="0" y="0"/>
            <a:chExt cx="6350000" cy="6350000"/>
          </a:xfrm>
          <a:solidFill>
            <a:srgbClr val="F9844A"/>
          </a:solidFill>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29" name="Graphic 28" descr="Family with girl outline">
            <a:extLst>
              <a:ext uri="{FF2B5EF4-FFF2-40B4-BE49-F238E27FC236}">
                <a16:creationId xmlns:a16="http://schemas.microsoft.com/office/drawing/2014/main" id="{A84A82D8-AAD2-470F-8FF1-925AE1F0E72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84645" y="3716700"/>
            <a:ext cx="687003" cy="687003"/>
          </a:xfrm>
          <a:prstGeom prst="rect">
            <a:avLst/>
          </a:prstGeom>
        </p:spPr>
      </p:pic>
      <p:grpSp>
        <p:nvGrpSpPr>
          <p:cNvPr id="30" name="Group 8">
            <a:extLst>
              <a:ext uri="{FF2B5EF4-FFF2-40B4-BE49-F238E27FC236}">
                <a16:creationId xmlns:a16="http://schemas.microsoft.com/office/drawing/2014/main" id="{2D252E8B-63A2-4E95-BA7C-125B170D6A7D}"/>
              </a:ext>
            </a:extLst>
          </p:cNvPr>
          <p:cNvGrpSpPr/>
          <p:nvPr/>
        </p:nvGrpSpPr>
        <p:grpSpPr>
          <a:xfrm>
            <a:off x="12418489" y="3588435"/>
            <a:ext cx="932880" cy="932880"/>
            <a:chOff x="0" y="0"/>
            <a:chExt cx="6350000" cy="6350000"/>
          </a:xfrm>
          <a:solidFill>
            <a:srgbClr val="F9844A"/>
          </a:solidFill>
        </p:grpSpPr>
        <p:sp>
          <p:nvSpPr>
            <p:cNvPr id="31" name="Freeform 9">
              <a:extLst>
                <a:ext uri="{FF2B5EF4-FFF2-40B4-BE49-F238E27FC236}">
                  <a16:creationId xmlns:a16="http://schemas.microsoft.com/office/drawing/2014/main" id="{940563CA-36BD-4D2D-8944-F6380704697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33" name="Graphic 32" descr="Open book outline">
            <a:extLst>
              <a:ext uri="{FF2B5EF4-FFF2-40B4-BE49-F238E27FC236}">
                <a16:creationId xmlns:a16="http://schemas.microsoft.com/office/drawing/2014/main" id="{A7E50818-6B48-44FC-8F29-982A600EC66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541427" y="3732463"/>
            <a:ext cx="687003" cy="687003"/>
          </a:xfrm>
          <a:prstGeom prst="rect">
            <a:avLst/>
          </a:prstGeom>
        </p:spPr>
      </p:pic>
      <p:sp>
        <p:nvSpPr>
          <p:cNvPr id="36" name="Freeform: Shape 35">
            <a:extLst>
              <a:ext uri="{FF2B5EF4-FFF2-40B4-BE49-F238E27FC236}">
                <a16:creationId xmlns:a16="http://schemas.microsoft.com/office/drawing/2014/main" id="{A69A58D9-CDB1-4D2A-B0E2-DCB162DF4C65}"/>
              </a:ext>
            </a:extLst>
          </p:cNvPr>
          <p:cNvSpPr/>
          <p:nvPr/>
        </p:nvSpPr>
        <p:spPr>
          <a:xfrm>
            <a:off x="6934200" y="2517135"/>
            <a:ext cx="2871526" cy="1077467"/>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Lst>
            <a:ahLst/>
            <a:cxnLst>
              <a:cxn ang="0">
                <a:pos x="connsiteX0" y="connsiteY0"/>
              </a:cxn>
              <a:cxn ang="0">
                <a:pos x="connsiteX1" y="connsiteY1"/>
              </a:cxn>
              <a:cxn ang="0">
                <a:pos x="connsiteX2" y="connsiteY2"/>
              </a:cxn>
            </a:cxnLst>
            <a:rect l="l" t="t" r="r" b="b"/>
            <a:pathLst>
              <a:path w="5071629" h="1175059">
                <a:moveTo>
                  <a:pt x="0" y="15561"/>
                </a:moveTo>
                <a:cubicBezTo>
                  <a:pt x="1099794" y="-39429"/>
                  <a:pt x="2520099" y="56411"/>
                  <a:pt x="3365369" y="222951"/>
                </a:cubicBezTo>
                <a:cubicBezTo>
                  <a:pt x="4210639" y="389491"/>
                  <a:pt x="5074763" y="560745"/>
                  <a:pt x="5071621" y="1175059"/>
                </a:cubicBezTo>
              </a:path>
            </a:pathLst>
          </a:custGeom>
          <a:noFill/>
          <a:ln w="38100" cap="flat" cmpd="sng" algn="ctr">
            <a:solidFill>
              <a:srgbClr val="F9844A"/>
            </a:solidFill>
            <a:prstDash val="solid"/>
            <a:miter lim="800000"/>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19" name="TextBox 18">
            <a:extLst>
              <a:ext uri="{FF2B5EF4-FFF2-40B4-BE49-F238E27FC236}">
                <a16:creationId xmlns:a16="http://schemas.microsoft.com/office/drawing/2014/main" id="{696B27C1-A1EB-4EE8-BF39-BE464A1F57FB}"/>
              </a:ext>
            </a:extLst>
          </p:cNvPr>
          <p:cNvSpPr txBox="1"/>
          <p:nvPr/>
        </p:nvSpPr>
        <p:spPr>
          <a:xfrm>
            <a:off x="10389277" y="6232958"/>
            <a:ext cx="6870023" cy="3123932"/>
          </a:xfrm>
          <a:prstGeom prst="rect">
            <a:avLst/>
          </a:prstGeom>
          <a:noFill/>
        </p:spPr>
        <p:txBody>
          <a:bodyPr wrap="square">
            <a:spAutoFit/>
          </a:bodyPr>
          <a:lstStyle/>
          <a:p>
            <a:pPr>
              <a:lnSpc>
                <a:spcPts val="3359"/>
              </a:lnSpc>
              <a:spcBef>
                <a:spcPct val="0"/>
              </a:spcBef>
            </a:pPr>
            <a:r>
              <a:rPr lang="en-US" sz="2400">
                <a:solidFill>
                  <a:schemeClr val="bg1"/>
                </a:solidFill>
                <a:latin typeface="Now"/>
              </a:rPr>
              <a:t>This shapes the roles that women take in the community and in households.</a:t>
            </a:r>
          </a:p>
          <a:p>
            <a:pPr>
              <a:lnSpc>
                <a:spcPts val="3359"/>
              </a:lnSpc>
              <a:spcBef>
                <a:spcPct val="0"/>
              </a:spcBef>
            </a:pPr>
            <a:endParaRPr lang="en-US" sz="2400">
              <a:solidFill>
                <a:schemeClr val="bg1"/>
              </a:solidFill>
              <a:latin typeface="Now"/>
            </a:endParaRPr>
          </a:p>
          <a:p>
            <a:pPr>
              <a:lnSpc>
                <a:spcPts val="3359"/>
              </a:lnSpc>
              <a:spcBef>
                <a:spcPct val="0"/>
              </a:spcBef>
            </a:pPr>
            <a:r>
              <a:rPr lang="en-US" sz="2400">
                <a:solidFill>
                  <a:schemeClr val="bg1"/>
                </a:solidFill>
                <a:latin typeface="Now"/>
              </a:rPr>
              <a:t>It also means that girls &amp; women are often not provided equal access to education as boys &amp; men, since it is expected they will not work outside of the house</a:t>
            </a:r>
            <a:endParaRPr lang="en-US" sz="2400">
              <a:solidFill>
                <a:schemeClr val="bg1"/>
              </a:solidFill>
            </a:endParaRPr>
          </a:p>
        </p:txBody>
      </p:sp>
      <p:sp>
        <p:nvSpPr>
          <p:cNvPr id="21" name="AutoShape 2">
            <a:extLst>
              <a:ext uri="{FF2B5EF4-FFF2-40B4-BE49-F238E27FC236}">
                <a16:creationId xmlns:a16="http://schemas.microsoft.com/office/drawing/2014/main" id="{5709EDEB-4593-4734-99DB-71A7D6A1B735}"/>
              </a:ext>
            </a:extLst>
          </p:cNvPr>
          <p:cNvSpPr/>
          <p:nvPr/>
        </p:nvSpPr>
        <p:spPr>
          <a:xfrm rot="5400000">
            <a:off x="8716249" y="7824833"/>
            <a:ext cx="2557977" cy="0"/>
          </a:xfrm>
          <a:prstGeom prst="line">
            <a:avLst/>
          </a:prstGeom>
          <a:ln w="28575" cap="rnd">
            <a:solidFill>
              <a:srgbClr val="94D2BD"/>
            </a:solidFill>
            <a:prstDash val="sysDot"/>
            <a:headEnd type="none" w="sm" len="sm"/>
            <a:tailEnd type="none" w="sm" len="sm"/>
          </a:ln>
        </p:spPr>
      </p:sp>
      <p:sp>
        <p:nvSpPr>
          <p:cNvPr id="22" name="TextBox 4">
            <a:extLst>
              <a:ext uri="{FF2B5EF4-FFF2-40B4-BE49-F238E27FC236}">
                <a16:creationId xmlns:a16="http://schemas.microsoft.com/office/drawing/2014/main" id="{D8FA4C0E-A84C-4903-A6C7-B32A5896762E}"/>
              </a:ext>
            </a:extLst>
          </p:cNvPr>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FFFFFF"/>
                </a:solidFill>
                <a:latin typeface="Now"/>
              </a:rPr>
              <a:t>MODULE 1</a:t>
            </a:r>
            <a:r>
              <a:rPr lang="en-US" sz="1600">
                <a:solidFill>
                  <a:srgbClr val="FFFFFF"/>
                </a:solidFill>
                <a:latin typeface="Now"/>
              </a:rPr>
              <a:t> | WHY GENDER IS IMPORTANT IN CONSERVATION</a:t>
            </a:r>
          </a:p>
        </p:txBody>
      </p:sp>
    </p:spTree>
    <p:extLst>
      <p:ext uri="{BB962C8B-B14F-4D97-AF65-F5344CB8AC3E}">
        <p14:creationId xmlns:p14="http://schemas.microsoft.com/office/powerpoint/2010/main" val="818685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851FD79E-BD33-4A17-9C84-F689ECBAC692}"/>
              </a:ext>
            </a:extLst>
          </p:cNvPr>
          <p:cNvSpPr/>
          <p:nvPr/>
        </p:nvSpPr>
        <p:spPr>
          <a:xfrm>
            <a:off x="2286000" y="1876792"/>
            <a:ext cx="13716000" cy="6848108"/>
          </a:xfrm>
          <a:prstGeom prst="roundRect">
            <a:avLst>
              <a:gd name="adj" fmla="val 4891"/>
            </a:avLst>
          </a:prstGeom>
          <a:solidFill>
            <a:schemeClr val="bg1"/>
          </a:solidFill>
          <a:ln w="28575" cap="flat" cmpd="sng" algn="ctr">
            <a:solidFill>
              <a:srgbClr val="15B9BF"/>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51" name="TextBox 5">
            <a:extLst>
              <a:ext uri="{FF2B5EF4-FFF2-40B4-BE49-F238E27FC236}">
                <a16:creationId xmlns:a16="http://schemas.microsoft.com/office/drawing/2014/main" id="{A03FDFF1-EFD2-47E8-97C0-0FC61215C369}"/>
              </a:ext>
            </a:extLst>
          </p:cNvPr>
          <p:cNvSpPr txBox="1"/>
          <p:nvPr/>
        </p:nvSpPr>
        <p:spPr>
          <a:xfrm>
            <a:off x="3124200" y="2439042"/>
            <a:ext cx="5295007" cy="1234440"/>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Now Bold"/>
                <a:ea typeface="+mn-ea"/>
                <a:cs typeface="+mn-cs"/>
              </a:rPr>
              <a:t>Gender norms: </a:t>
            </a:r>
          </a:p>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Now"/>
                <a:ea typeface="+mn-ea"/>
                <a:cs typeface="+mn-cs"/>
              </a:rPr>
              <a:t>Social expectations about what the different genders can &amp; should do</a:t>
            </a:r>
          </a:p>
        </p:txBody>
      </p:sp>
      <p:sp>
        <p:nvSpPr>
          <p:cNvPr id="52" name="Freeform: Shape 51">
            <a:extLst>
              <a:ext uri="{FF2B5EF4-FFF2-40B4-BE49-F238E27FC236}">
                <a16:creationId xmlns:a16="http://schemas.microsoft.com/office/drawing/2014/main" id="{964063F3-6559-4761-B33E-2F122AC8C867}"/>
              </a:ext>
            </a:extLst>
          </p:cNvPr>
          <p:cNvSpPr/>
          <p:nvPr/>
        </p:nvSpPr>
        <p:spPr>
          <a:xfrm>
            <a:off x="6934200" y="2517136"/>
            <a:ext cx="5943600" cy="1091384"/>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Lst>
            <a:ahLst/>
            <a:cxnLst>
              <a:cxn ang="0">
                <a:pos x="connsiteX0" y="connsiteY0"/>
              </a:cxn>
              <a:cxn ang="0">
                <a:pos x="connsiteX1" y="connsiteY1"/>
              </a:cxn>
              <a:cxn ang="0">
                <a:pos x="connsiteX2" y="connsiteY2"/>
              </a:cxn>
            </a:cxnLst>
            <a:rect l="l" t="t" r="r" b="b"/>
            <a:pathLst>
              <a:path w="5071629" h="1175059">
                <a:moveTo>
                  <a:pt x="0" y="15561"/>
                </a:moveTo>
                <a:cubicBezTo>
                  <a:pt x="1099794" y="-39429"/>
                  <a:pt x="2520099" y="56411"/>
                  <a:pt x="3365369" y="222951"/>
                </a:cubicBezTo>
                <a:cubicBezTo>
                  <a:pt x="4210639" y="389491"/>
                  <a:pt x="5074763" y="560745"/>
                  <a:pt x="5071621" y="1175059"/>
                </a:cubicBezTo>
              </a:path>
            </a:pathLst>
          </a:custGeom>
          <a:noFill/>
          <a:ln w="38100" cap="flat" cmpd="sng" algn="ctr">
            <a:solidFill>
              <a:srgbClr val="F9844A"/>
            </a:solidFill>
            <a:prstDash val="solid"/>
            <a:miter lim="800000"/>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53" name="Rectangle: Rounded Corners 52">
            <a:extLst>
              <a:ext uri="{FF2B5EF4-FFF2-40B4-BE49-F238E27FC236}">
                <a16:creationId xmlns:a16="http://schemas.microsoft.com/office/drawing/2014/main" id="{63916903-B714-4D83-9989-D8638DEE9429}"/>
              </a:ext>
            </a:extLst>
          </p:cNvPr>
          <p:cNvSpPr/>
          <p:nvPr/>
        </p:nvSpPr>
        <p:spPr>
          <a:xfrm>
            <a:off x="11583442" y="4325991"/>
            <a:ext cx="2602975" cy="1076305"/>
          </a:xfrm>
          <a:prstGeom prst="roundRect">
            <a:avLst>
              <a:gd name="adj" fmla="val 10215"/>
            </a:avLst>
          </a:prstGeom>
          <a:solidFill>
            <a:srgbClr val="F9844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Unequal access to education</a:t>
            </a:r>
          </a:p>
        </p:txBody>
      </p:sp>
      <p:sp>
        <p:nvSpPr>
          <p:cNvPr id="54" name="Rectangle: Rounded Corners 53">
            <a:extLst>
              <a:ext uri="{FF2B5EF4-FFF2-40B4-BE49-F238E27FC236}">
                <a16:creationId xmlns:a16="http://schemas.microsoft.com/office/drawing/2014/main" id="{920C2B40-B877-4260-A193-425646F8508E}"/>
              </a:ext>
            </a:extLst>
          </p:cNvPr>
          <p:cNvSpPr/>
          <p:nvPr/>
        </p:nvSpPr>
        <p:spPr>
          <a:xfrm>
            <a:off x="8431076" y="4325991"/>
            <a:ext cx="2602975" cy="1076305"/>
          </a:xfrm>
          <a:prstGeom prst="roundRect">
            <a:avLst>
              <a:gd name="adj" fmla="val 10215"/>
            </a:avLst>
          </a:prstGeom>
          <a:solidFill>
            <a:srgbClr val="F9844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Gender roles in the household &amp; community</a:t>
            </a:r>
          </a:p>
        </p:txBody>
      </p:sp>
      <p:cxnSp>
        <p:nvCxnSpPr>
          <p:cNvPr id="55" name="Straight Arrow Connector 54">
            <a:extLst>
              <a:ext uri="{FF2B5EF4-FFF2-40B4-BE49-F238E27FC236}">
                <a16:creationId xmlns:a16="http://schemas.microsoft.com/office/drawing/2014/main" id="{0EF3AB26-ED15-42F1-879D-D3F2A7726703}"/>
              </a:ext>
            </a:extLst>
          </p:cNvPr>
          <p:cNvCxnSpPr>
            <a:cxnSpLocks/>
          </p:cNvCxnSpPr>
          <p:nvPr/>
        </p:nvCxnSpPr>
        <p:spPr>
          <a:xfrm flipV="1">
            <a:off x="11049000" y="4789831"/>
            <a:ext cx="506539" cy="1"/>
          </a:xfrm>
          <a:prstGeom prst="straightConnector1">
            <a:avLst/>
          </a:prstGeom>
          <a:ln w="38100">
            <a:solidFill>
              <a:srgbClr val="F9844A"/>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8">
            <a:extLst>
              <a:ext uri="{FF2B5EF4-FFF2-40B4-BE49-F238E27FC236}">
                <a16:creationId xmlns:a16="http://schemas.microsoft.com/office/drawing/2014/main" id="{8CD56DA8-C52B-4859-839F-5684ED8891B9}"/>
              </a:ext>
            </a:extLst>
          </p:cNvPr>
          <p:cNvGrpSpPr/>
          <p:nvPr/>
        </p:nvGrpSpPr>
        <p:grpSpPr>
          <a:xfrm>
            <a:off x="9361708" y="3588435"/>
            <a:ext cx="932880" cy="932880"/>
            <a:chOff x="0" y="0"/>
            <a:chExt cx="6350000" cy="6350000"/>
          </a:xfrm>
          <a:solidFill>
            <a:srgbClr val="F9844A"/>
          </a:solidFill>
        </p:grpSpPr>
        <p:sp>
          <p:nvSpPr>
            <p:cNvPr id="57" name="Freeform 9">
              <a:extLst>
                <a:ext uri="{FF2B5EF4-FFF2-40B4-BE49-F238E27FC236}">
                  <a16:creationId xmlns:a16="http://schemas.microsoft.com/office/drawing/2014/main" id="{5DB22554-B9A5-4E86-8E6E-E3B43FA7456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8" name="Graphic 57" descr="Family with girl outline">
            <a:extLst>
              <a:ext uri="{FF2B5EF4-FFF2-40B4-BE49-F238E27FC236}">
                <a16:creationId xmlns:a16="http://schemas.microsoft.com/office/drawing/2014/main" id="{22C5DFC7-D2CA-4A71-BA92-88E5E987018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84645" y="3716700"/>
            <a:ext cx="687003" cy="687003"/>
          </a:xfrm>
          <a:prstGeom prst="rect">
            <a:avLst/>
          </a:prstGeom>
        </p:spPr>
      </p:pic>
      <p:grpSp>
        <p:nvGrpSpPr>
          <p:cNvPr id="59" name="Group 8">
            <a:extLst>
              <a:ext uri="{FF2B5EF4-FFF2-40B4-BE49-F238E27FC236}">
                <a16:creationId xmlns:a16="http://schemas.microsoft.com/office/drawing/2014/main" id="{EBC178F8-76F6-4B55-836D-73C6FC43BC23}"/>
              </a:ext>
            </a:extLst>
          </p:cNvPr>
          <p:cNvGrpSpPr/>
          <p:nvPr/>
        </p:nvGrpSpPr>
        <p:grpSpPr>
          <a:xfrm>
            <a:off x="12418489" y="3588435"/>
            <a:ext cx="932880" cy="932880"/>
            <a:chOff x="0" y="0"/>
            <a:chExt cx="6350000" cy="6350000"/>
          </a:xfrm>
          <a:solidFill>
            <a:srgbClr val="F9844A"/>
          </a:solidFill>
        </p:grpSpPr>
        <p:sp>
          <p:nvSpPr>
            <p:cNvPr id="60" name="Freeform 9">
              <a:extLst>
                <a:ext uri="{FF2B5EF4-FFF2-40B4-BE49-F238E27FC236}">
                  <a16:creationId xmlns:a16="http://schemas.microsoft.com/office/drawing/2014/main" id="{D7C0294E-2981-4971-9057-EF06BEF7F8B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61" name="Graphic 60" descr="Open book outline">
            <a:extLst>
              <a:ext uri="{FF2B5EF4-FFF2-40B4-BE49-F238E27FC236}">
                <a16:creationId xmlns:a16="http://schemas.microsoft.com/office/drawing/2014/main" id="{A5261C3E-5F15-4156-91E4-10855D98A98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541427" y="3732463"/>
            <a:ext cx="687003" cy="687003"/>
          </a:xfrm>
          <a:prstGeom prst="rect">
            <a:avLst/>
          </a:prstGeom>
        </p:spPr>
      </p:pic>
      <p:sp>
        <p:nvSpPr>
          <p:cNvPr id="62" name="Freeform: Shape 61">
            <a:extLst>
              <a:ext uri="{FF2B5EF4-FFF2-40B4-BE49-F238E27FC236}">
                <a16:creationId xmlns:a16="http://schemas.microsoft.com/office/drawing/2014/main" id="{043AB3DC-85FA-4178-B700-37EDE4D08C9B}"/>
              </a:ext>
            </a:extLst>
          </p:cNvPr>
          <p:cNvSpPr/>
          <p:nvPr/>
        </p:nvSpPr>
        <p:spPr>
          <a:xfrm>
            <a:off x="6934200" y="2517135"/>
            <a:ext cx="2871526" cy="1077467"/>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Lst>
            <a:ahLst/>
            <a:cxnLst>
              <a:cxn ang="0">
                <a:pos x="connsiteX0" y="connsiteY0"/>
              </a:cxn>
              <a:cxn ang="0">
                <a:pos x="connsiteX1" y="connsiteY1"/>
              </a:cxn>
              <a:cxn ang="0">
                <a:pos x="connsiteX2" y="connsiteY2"/>
              </a:cxn>
            </a:cxnLst>
            <a:rect l="l" t="t" r="r" b="b"/>
            <a:pathLst>
              <a:path w="5071629" h="1175059">
                <a:moveTo>
                  <a:pt x="0" y="15561"/>
                </a:moveTo>
                <a:cubicBezTo>
                  <a:pt x="1099794" y="-39429"/>
                  <a:pt x="2520099" y="56411"/>
                  <a:pt x="3365369" y="222951"/>
                </a:cubicBezTo>
                <a:cubicBezTo>
                  <a:pt x="4210639" y="389491"/>
                  <a:pt x="5074763" y="560745"/>
                  <a:pt x="5071621" y="1175059"/>
                </a:cubicBezTo>
              </a:path>
            </a:pathLst>
          </a:custGeom>
          <a:noFill/>
          <a:ln w="38100" cap="flat" cmpd="sng" algn="ctr">
            <a:solidFill>
              <a:srgbClr val="F9844A"/>
            </a:solidFill>
            <a:prstDash val="solid"/>
            <a:miter lim="800000"/>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3" name="TextBox 3"/>
          <p:cNvSpPr txBox="1"/>
          <p:nvPr/>
        </p:nvSpPr>
        <p:spPr>
          <a:xfrm>
            <a:off x="670641" y="534271"/>
            <a:ext cx="9721985" cy="1066800"/>
          </a:xfrm>
          <a:prstGeom prst="rect">
            <a:avLst/>
          </a:prstGeom>
        </p:spPr>
        <p:txBody>
          <a:bodyPr lIns="0" tIns="0" rIns="0" bIns="0" rtlCol="0" anchor="t">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6999" b="0" i="0" u="none" strike="noStrike" kern="1200" cap="none" spc="0" normalizeH="0" baseline="0" noProof="0" dirty="0">
                <a:ln>
                  <a:noFill/>
                </a:ln>
                <a:solidFill>
                  <a:srgbClr val="FFFFFF"/>
                </a:solidFill>
                <a:effectLst/>
                <a:uLnTx/>
                <a:uFillTx/>
                <a:latin typeface="Now"/>
                <a:ea typeface="+mn-ea"/>
                <a:cs typeface="+mn-cs"/>
              </a:rPr>
              <a:t>Underlying Context</a:t>
            </a:r>
          </a:p>
        </p:txBody>
      </p:sp>
      <p:sp>
        <p:nvSpPr>
          <p:cNvPr id="20" name="Rectangle: Rounded Corners 19">
            <a:extLst>
              <a:ext uri="{FF2B5EF4-FFF2-40B4-BE49-F238E27FC236}">
                <a16:creationId xmlns:a16="http://schemas.microsoft.com/office/drawing/2014/main" id="{8A95051C-C85E-4FB2-A748-282718BC2F45}"/>
              </a:ext>
            </a:extLst>
          </p:cNvPr>
          <p:cNvSpPr/>
          <p:nvPr/>
        </p:nvSpPr>
        <p:spPr>
          <a:xfrm>
            <a:off x="9876340" y="6682738"/>
            <a:ext cx="2863273" cy="1432562"/>
          </a:xfrm>
          <a:prstGeom prst="roundRect">
            <a:avLst>
              <a:gd name="adj" fmla="val 10215"/>
            </a:avLst>
          </a:prstGeom>
          <a:solidFill>
            <a:schemeClr val="accent6">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a:latin typeface="Avenir Next LT Pro" panose="020B0504020202020204" pitchFamily="34" charset="0"/>
              </a:rPr>
              <a:t>Bias against women’s knowledge and perspectives</a:t>
            </a:r>
          </a:p>
        </p:txBody>
      </p:sp>
      <p:sp>
        <p:nvSpPr>
          <p:cNvPr id="22" name="Rectangle: Rounded Corners 21">
            <a:extLst>
              <a:ext uri="{FF2B5EF4-FFF2-40B4-BE49-F238E27FC236}">
                <a16:creationId xmlns:a16="http://schemas.microsoft.com/office/drawing/2014/main" id="{E84FC14A-F966-44B9-8703-1D635315EBAA}"/>
              </a:ext>
            </a:extLst>
          </p:cNvPr>
          <p:cNvSpPr/>
          <p:nvPr/>
        </p:nvSpPr>
        <p:spPr>
          <a:xfrm>
            <a:off x="12878203" y="6682738"/>
            <a:ext cx="2863273" cy="1432562"/>
          </a:xfrm>
          <a:prstGeom prst="roundRect">
            <a:avLst>
              <a:gd name="adj" fmla="val 10215"/>
            </a:avLst>
          </a:prstGeom>
          <a:solidFill>
            <a:schemeClr val="accent6">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a:latin typeface="Avenir Next LT Pro" panose="020B0504020202020204" pitchFamily="34" charset="0"/>
              </a:rPr>
              <a:t>Perception that women don’t have the capacity to be involved</a:t>
            </a:r>
          </a:p>
        </p:txBody>
      </p:sp>
      <p:sp>
        <p:nvSpPr>
          <p:cNvPr id="24" name="Rectangle: Rounded Corners 23">
            <a:extLst>
              <a:ext uri="{FF2B5EF4-FFF2-40B4-BE49-F238E27FC236}">
                <a16:creationId xmlns:a16="http://schemas.microsoft.com/office/drawing/2014/main" id="{ED8AC71E-6AA4-4D2A-A8CC-6A4BA9EC1409}"/>
              </a:ext>
            </a:extLst>
          </p:cNvPr>
          <p:cNvSpPr/>
          <p:nvPr/>
        </p:nvSpPr>
        <p:spPr>
          <a:xfrm>
            <a:off x="6858000" y="6682738"/>
            <a:ext cx="2863273" cy="1432562"/>
          </a:xfrm>
          <a:prstGeom prst="roundRect">
            <a:avLst>
              <a:gd name="adj" fmla="val 10215"/>
            </a:avLst>
          </a:prstGeom>
          <a:solidFill>
            <a:schemeClr val="accent6">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a:latin typeface="Avenir Next LT Pro" panose="020B0504020202020204" pitchFamily="34" charset="0"/>
              </a:rPr>
              <a:t>Perception that women don’t have the right or place to be involved</a:t>
            </a:r>
          </a:p>
        </p:txBody>
      </p:sp>
      <p:sp>
        <p:nvSpPr>
          <p:cNvPr id="28" name="Rectangle: Rounded Corners 27">
            <a:extLst>
              <a:ext uri="{FF2B5EF4-FFF2-40B4-BE49-F238E27FC236}">
                <a16:creationId xmlns:a16="http://schemas.microsoft.com/office/drawing/2014/main" id="{93F634B0-66BE-4636-8106-77C163381F20}"/>
              </a:ext>
            </a:extLst>
          </p:cNvPr>
          <p:cNvSpPr/>
          <p:nvPr/>
        </p:nvSpPr>
        <p:spPr>
          <a:xfrm>
            <a:off x="9343623" y="5838419"/>
            <a:ext cx="3871041" cy="502104"/>
          </a:xfrm>
          <a:prstGeom prst="roundRect">
            <a:avLst>
              <a:gd name="adj" fmla="val 10215"/>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b="1" dirty="0">
                <a:solidFill>
                  <a:srgbClr val="F9844A"/>
                </a:solidFill>
                <a:latin typeface="Avenir Next LT Pro" panose="020B0504020202020204" pitchFamily="34" charset="0"/>
              </a:rPr>
              <a:t>Perceptions &amp; Biases</a:t>
            </a:r>
          </a:p>
        </p:txBody>
      </p:sp>
      <p:sp>
        <p:nvSpPr>
          <p:cNvPr id="32" name="Right Brace 31">
            <a:extLst>
              <a:ext uri="{FF2B5EF4-FFF2-40B4-BE49-F238E27FC236}">
                <a16:creationId xmlns:a16="http://schemas.microsoft.com/office/drawing/2014/main" id="{485EB7CC-4A68-4547-94A2-54B0AF9E237C}"/>
              </a:ext>
            </a:extLst>
          </p:cNvPr>
          <p:cNvSpPr/>
          <p:nvPr/>
        </p:nvSpPr>
        <p:spPr>
          <a:xfrm rot="16200000">
            <a:off x="11028194" y="3406706"/>
            <a:ext cx="303958" cy="6069043"/>
          </a:xfrm>
          <a:prstGeom prst="rightBrace">
            <a:avLst/>
          </a:prstGeom>
          <a:ln w="38100">
            <a:solidFill>
              <a:srgbClr val="F9844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p>
        </p:txBody>
      </p:sp>
      <p:sp>
        <p:nvSpPr>
          <p:cNvPr id="34" name="Freeform: Shape 33">
            <a:extLst>
              <a:ext uri="{FF2B5EF4-FFF2-40B4-BE49-F238E27FC236}">
                <a16:creationId xmlns:a16="http://schemas.microsoft.com/office/drawing/2014/main" id="{D843AA0F-5075-4B8C-A329-8FAC609A3D65}"/>
              </a:ext>
            </a:extLst>
          </p:cNvPr>
          <p:cNvSpPr/>
          <p:nvPr/>
        </p:nvSpPr>
        <p:spPr>
          <a:xfrm rot="10800000" flipV="1">
            <a:off x="11426281" y="5168545"/>
            <a:ext cx="445496" cy="745316"/>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 name="connsiteX0" fmla="*/ 0 w 5471735"/>
              <a:gd name="connsiteY0" fmla="*/ 15561 h 3976826"/>
              <a:gd name="connsiteX1" fmla="*/ 3365369 w 5471735"/>
              <a:gd name="connsiteY1" fmla="*/ 222951 h 3976826"/>
              <a:gd name="connsiteX2" fmla="*/ 5471729 w 5471735"/>
              <a:gd name="connsiteY2" fmla="*/ 3976826 h 3976826"/>
              <a:gd name="connsiteX0" fmla="*/ 0 w 5471766"/>
              <a:gd name="connsiteY0" fmla="*/ 15561 h 3976826"/>
              <a:gd name="connsiteX1" fmla="*/ 3365369 w 5471766"/>
              <a:gd name="connsiteY1" fmla="*/ 222951 h 3976826"/>
              <a:gd name="connsiteX2" fmla="*/ 5471729 w 5471766"/>
              <a:gd name="connsiteY2" fmla="*/ 3976826 h 3976826"/>
            </a:gdLst>
            <a:ahLst/>
            <a:cxnLst>
              <a:cxn ang="0">
                <a:pos x="connsiteX0" y="connsiteY0"/>
              </a:cxn>
              <a:cxn ang="0">
                <a:pos x="connsiteX1" y="connsiteY1"/>
              </a:cxn>
              <a:cxn ang="0">
                <a:pos x="connsiteX2" y="connsiteY2"/>
              </a:cxn>
            </a:cxnLst>
            <a:rect l="l" t="t" r="r" b="b"/>
            <a:pathLst>
              <a:path w="5471766" h="3976826">
                <a:moveTo>
                  <a:pt x="0" y="15561"/>
                </a:moveTo>
                <a:cubicBezTo>
                  <a:pt x="1099794" y="-39429"/>
                  <a:pt x="2520099" y="56411"/>
                  <a:pt x="3365369" y="222951"/>
                </a:cubicBezTo>
                <a:cubicBezTo>
                  <a:pt x="5277583" y="693131"/>
                  <a:pt x="5474871" y="3362512"/>
                  <a:pt x="5471729" y="3976826"/>
                </a:cubicBezTo>
              </a:path>
            </a:pathLst>
          </a:custGeom>
          <a:noFill/>
          <a:ln w="38100">
            <a:solidFill>
              <a:srgbClr val="F9844A"/>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3F5A537-5D43-4FEC-B3D5-DE94967EA7E6}"/>
              </a:ext>
            </a:extLst>
          </p:cNvPr>
          <p:cNvSpPr/>
          <p:nvPr/>
        </p:nvSpPr>
        <p:spPr>
          <a:xfrm rot="10800000" flipH="1" flipV="1">
            <a:off x="10820400" y="5171512"/>
            <a:ext cx="304279" cy="745316"/>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 name="connsiteX0" fmla="*/ 0 w 5471735"/>
              <a:gd name="connsiteY0" fmla="*/ 15561 h 3976826"/>
              <a:gd name="connsiteX1" fmla="*/ 3365369 w 5471735"/>
              <a:gd name="connsiteY1" fmla="*/ 222951 h 3976826"/>
              <a:gd name="connsiteX2" fmla="*/ 5471729 w 5471735"/>
              <a:gd name="connsiteY2" fmla="*/ 3976826 h 3976826"/>
              <a:gd name="connsiteX0" fmla="*/ 0 w 5471766"/>
              <a:gd name="connsiteY0" fmla="*/ 15561 h 3976826"/>
              <a:gd name="connsiteX1" fmla="*/ 3365369 w 5471766"/>
              <a:gd name="connsiteY1" fmla="*/ 222951 h 3976826"/>
              <a:gd name="connsiteX2" fmla="*/ 5471729 w 5471766"/>
              <a:gd name="connsiteY2" fmla="*/ 3976826 h 3976826"/>
            </a:gdLst>
            <a:ahLst/>
            <a:cxnLst>
              <a:cxn ang="0">
                <a:pos x="connsiteX0" y="connsiteY0"/>
              </a:cxn>
              <a:cxn ang="0">
                <a:pos x="connsiteX1" y="connsiteY1"/>
              </a:cxn>
              <a:cxn ang="0">
                <a:pos x="connsiteX2" y="connsiteY2"/>
              </a:cxn>
            </a:cxnLst>
            <a:rect l="l" t="t" r="r" b="b"/>
            <a:pathLst>
              <a:path w="5471766" h="3976826">
                <a:moveTo>
                  <a:pt x="0" y="15561"/>
                </a:moveTo>
                <a:cubicBezTo>
                  <a:pt x="1099794" y="-39429"/>
                  <a:pt x="2520099" y="56411"/>
                  <a:pt x="3365369" y="222951"/>
                </a:cubicBezTo>
                <a:cubicBezTo>
                  <a:pt x="5277583" y="693131"/>
                  <a:pt x="5474871" y="3362512"/>
                  <a:pt x="5471729" y="3976826"/>
                </a:cubicBezTo>
              </a:path>
            </a:pathLst>
          </a:custGeom>
          <a:noFill/>
          <a:ln w="38100">
            <a:solidFill>
              <a:srgbClr val="F9844A"/>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ABB9FEF9-4D28-43E1-9450-23FF549B43F6}"/>
              </a:ext>
            </a:extLst>
          </p:cNvPr>
          <p:cNvSpPr/>
          <p:nvPr/>
        </p:nvSpPr>
        <p:spPr>
          <a:xfrm rot="5400000" flipV="1">
            <a:off x="7242637" y="3611974"/>
            <a:ext cx="2251751" cy="2716225"/>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 name="connsiteX0" fmla="*/ 0 w 5471735"/>
              <a:gd name="connsiteY0" fmla="*/ 15561 h 3976826"/>
              <a:gd name="connsiteX1" fmla="*/ 3365369 w 5471735"/>
              <a:gd name="connsiteY1" fmla="*/ 222951 h 3976826"/>
              <a:gd name="connsiteX2" fmla="*/ 5471729 w 5471735"/>
              <a:gd name="connsiteY2" fmla="*/ 3976826 h 3976826"/>
              <a:gd name="connsiteX0" fmla="*/ 0 w 5471766"/>
              <a:gd name="connsiteY0" fmla="*/ 15561 h 3976826"/>
              <a:gd name="connsiteX1" fmla="*/ 3365369 w 5471766"/>
              <a:gd name="connsiteY1" fmla="*/ 222951 h 3976826"/>
              <a:gd name="connsiteX2" fmla="*/ 5471729 w 5471766"/>
              <a:gd name="connsiteY2" fmla="*/ 3976826 h 3976826"/>
            </a:gdLst>
            <a:ahLst/>
            <a:cxnLst>
              <a:cxn ang="0">
                <a:pos x="connsiteX0" y="connsiteY0"/>
              </a:cxn>
              <a:cxn ang="0">
                <a:pos x="connsiteX1" y="connsiteY1"/>
              </a:cxn>
              <a:cxn ang="0">
                <a:pos x="connsiteX2" y="connsiteY2"/>
              </a:cxn>
            </a:cxnLst>
            <a:rect l="l" t="t" r="r" b="b"/>
            <a:pathLst>
              <a:path w="5471766" h="3976826">
                <a:moveTo>
                  <a:pt x="0" y="15561"/>
                </a:moveTo>
                <a:cubicBezTo>
                  <a:pt x="1099794" y="-39429"/>
                  <a:pt x="2520099" y="56411"/>
                  <a:pt x="3365369" y="222951"/>
                </a:cubicBezTo>
                <a:cubicBezTo>
                  <a:pt x="5277583" y="693131"/>
                  <a:pt x="5474871" y="3362512"/>
                  <a:pt x="5471729" y="3976826"/>
                </a:cubicBezTo>
              </a:path>
            </a:pathLst>
          </a:custGeom>
          <a:noFill/>
          <a:ln w="38100">
            <a:solidFill>
              <a:srgbClr val="F9844A"/>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4">
            <a:extLst>
              <a:ext uri="{FF2B5EF4-FFF2-40B4-BE49-F238E27FC236}">
                <a16:creationId xmlns:a16="http://schemas.microsoft.com/office/drawing/2014/main" id="{788D446F-576D-4ABB-A7B2-D85AC759ED93}"/>
              </a:ext>
            </a:extLst>
          </p:cNvPr>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FFFFFF"/>
                </a:solidFill>
                <a:latin typeface="Now"/>
              </a:rPr>
              <a:t>MODULE 1</a:t>
            </a:r>
            <a:r>
              <a:rPr lang="en-US" sz="1600">
                <a:solidFill>
                  <a:srgbClr val="FFFFFF"/>
                </a:solidFill>
                <a:latin typeface="Now"/>
              </a:rPr>
              <a:t> | WHY GENDER IS IMPORTANT IN CONSERVATION</a:t>
            </a:r>
          </a:p>
        </p:txBody>
      </p:sp>
    </p:spTree>
    <p:extLst>
      <p:ext uri="{BB962C8B-B14F-4D97-AF65-F5344CB8AC3E}">
        <p14:creationId xmlns:p14="http://schemas.microsoft.com/office/powerpoint/2010/main" val="2668071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sp>
        <p:nvSpPr>
          <p:cNvPr id="2" name="TextBox 2"/>
          <p:cNvSpPr txBox="1"/>
          <p:nvPr/>
        </p:nvSpPr>
        <p:spPr>
          <a:xfrm>
            <a:off x="670641" y="534271"/>
            <a:ext cx="9721985" cy="1066800"/>
          </a:xfrm>
          <a:prstGeom prst="rect">
            <a:avLst/>
          </a:prstGeom>
        </p:spPr>
        <p:txBody>
          <a:bodyPr lIns="0" tIns="0" rIns="0" bIns="0" rtlCol="0" anchor="t">
            <a:spAutoFit/>
          </a:bodyPr>
          <a:lstStyle/>
          <a:p>
            <a:pPr>
              <a:lnSpc>
                <a:spcPts val="8400"/>
              </a:lnSpc>
            </a:pPr>
            <a:r>
              <a:rPr lang="en-US" sz="6999">
                <a:solidFill>
                  <a:srgbClr val="FFFFFF"/>
                </a:solidFill>
                <a:latin typeface="Now"/>
              </a:rPr>
              <a:t>Underlying Context</a:t>
            </a:r>
          </a:p>
        </p:txBody>
      </p:sp>
      <p:sp>
        <p:nvSpPr>
          <p:cNvPr id="4" name="TextBox 4"/>
          <p:cNvSpPr txBox="1"/>
          <p:nvPr/>
        </p:nvSpPr>
        <p:spPr>
          <a:xfrm>
            <a:off x="9461888" y="2678257"/>
            <a:ext cx="7997337" cy="5718811"/>
          </a:xfrm>
          <a:prstGeom prst="rect">
            <a:avLst/>
          </a:prstGeom>
        </p:spPr>
        <p:txBody>
          <a:bodyPr lIns="0" tIns="0" rIns="0" bIns="0" rtlCol="0" anchor="t">
            <a:spAutoFit/>
          </a:bodyPr>
          <a:lstStyle/>
          <a:p>
            <a:pPr>
              <a:lnSpc>
                <a:spcPts val="5039"/>
              </a:lnSpc>
              <a:spcBef>
                <a:spcPct val="0"/>
              </a:spcBef>
            </a:pPr>
            <a:r>
              <a:rPr lang="en-US" sz="3599" dirty="0">
                <a:solidFill>
                  <a:srgbClr val="FFFFFF"/>
                </a:solidFill>
                <a:latin typeface="Now"/>
              </a:rPr>
              <a:t>So, gender issues are rooted in deeply-held beliefs, tradition, and practices – and so can be difficult and complicated to change.</a:t>
            </a:r>
          </a:p>
          <a:p>
            <a:pPr>
              <a:lnSpc>
                <a:spcPts val="5039"/>
              </a:lnSpc>
              <a:spcBef>
                <a:spcPct val="0"/>
              </a:spcBef>
            </a:pPr>
            <a:endParaRPr lang="en-US" sz="3599" dirty="0">
              <a:solidFill>
                <a:srgbClr val="FFFFFF"/>
              </a:solidFill>
              <a:latin typeface="Now"/>
            </a:endParaRPr>
          </a:p>
          <a:p>
            <a:pPr>
              <a:lnSpc>
                <a:spcPts val="5039"/>
              </a:lnSpc>
              <a:spcBef>
                <a:spcPct val="0"/>
              </a:spcBef>
            </a:pPr>
            <a:r>
              <a:rPr lang="en-US" sz="3599" dirty="0">
                <a:solidFill>
                  <a:srgbClr val="FFFFFF"/>
                </a:solidFill>
                <a:latin typeface="Now"/>
              </a:rPr>
              <a:t>It is important to consider this context when designing &amp; implementing activities involving women or related to gender issues!</a:t>
            </a:r>
          </a:p>
        </p:txBody>
      </p:sp>
      <p:sp>
        <p:nvSpPr>
          <p:cNvPr id="8" name="TextBox 4">
            <a:extLst>
              <a:ext uri="{FF2B5EF4-FFF2-40B4-BE49-F238E27FC236}">
                <a16:creationId xmlns:a16="http://schemas.microsoft.com/office/drawing/2014/main" id="{30470E97-2694-4EC7-85EC-AD55535A4C9A}"/>
              </a:ext>
            </a:extLst>
          </p:cNvPr>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FFFFFF"/>
                </a:solidFill>
                <a:latin typeface="Now"/>
              </a:rPr>
              <a:t>MODULE 1</a:t>
            </a:r>
            <a:r>
              <a:rPr lang="en-US" sz="1600">
                <a:solidFill>
                  <a:srgbClr val="FFFFFF"/>
                </a:solidFill>
                <a:latin typeface="Now"/>
              </a:rPr>
              <a:t> | WHY GENDER IS IMPORTANT IN CONSERVATION</a:t>
            </a:r>
          </a:p>
        </p:txBody>
      </p:sp>
      <p:pic>
        <p:nvPicPr>
          <p:cNvPr id="3" name="Picture 2">
            <a:extLst>
              <a:ext uri="{FF2B5EF4-FFF2-40B4-BE49-F238E27FC236}">
                <a16:creationId xmlns:a16="http://schemas.microsoft.com/office/drawing/2014/main" id="{F3B67C89-83F5-44E6-AAC8-1F915908D6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370" y="3238500"/>
            <a:ext cx="8536223" cy="427000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6">
            <a:extLst>
              <a:ext uri="{FF2B5EF4-FFF2-40B4-BE49-F238E27FC236}">
                <a16:creationId xmlns:a16="http://schemas.microsoft.com/office/drawing/2014/main" id="{E2601E94-DDC1-4D46-93D6-437125A345C9}"/>
              </a:ext>
            </a:extLst>
          </p:cNvPr>
          <p:cNvGrpSpPr/>
          <p:nvPr/>
        </p:nvGrpSpPr>
        <p:grpSpPr>
          <a:xfrm>
            <a:off x="10361362" y="7848105"/>
            <a:ext cx="1716833" cy="1716833"/>
            <a:chOff x="0" y="0"/>
            <a:chExt cx="6350000" cy="6350000"/>
          </a:xfrm>
          <a:solidFill>
            <a:srgbClr val="F9844A"/>
          </a:solidFill>
        </p:grpSpPr>
        <p:sp>
          <p:nvSpPr>
            <p:cNvPr id="34" name="Freeform 7">
              <a:extLst>
                <a:ext uri="{FF2B5EF4-FFF2-40B4-BE49-F238E27FC236}">
                  <a16:creationId xmlns:a16="http://schemas.microsoft.com/office/drawing/2014/main" id="{3CF01D4C-B22B-4C6E-9BFE-859F079AAC0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31" name="Group 6">
            <a:extLst>
              <a:ext uri="{FF2B5EF4-FFF2-40B4-BE49-F238E27FC236}">
                <a16:creationId xmlns:a16="http://schemas.microsoft.com/office/drawing/2014/main" id="{13AAE70B-2C72-487C-9308-153514500B4C}"/>
              </a:ext>
            </a:extLst>
          </p:cNvPr>
          <p:cNvGrpSpPr/>
          <p:nvPr/>
        </p:nvGrpSpPr>
        <p:grpSpPr>
          <a:xfrm>
            <a:off x="10343873" y="5392160"/>
            <a:ext cx="1716833" cy="1716833"/>
            <a:chOff x="0" y="0"/>
            <a:chExt cx="6350000" cy="6350000"/>
          </a:xfrm>
          <a:solidFill>
            <a:srgbClr val="F9844A"/>
          </a:solidFill>
        </p:grpSpPr>
        <p:sp>
          <p:nvSpPr>
            <p:cNvPr id="32" name="Freeform 7">
              <a:extLst>
                <a:ext uri="{FF2B5EF4-FFF2-40B4-BE49-F238E27FC236}">
                  <a16:creationId xmlns:a16="http://schemas.microsoft.com/office/drawing/2014/main" id="{FD2BC0A1-4756-492A-BE2E-EB24E6B00C7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 name="AutoShape 2"/>
          <p:cNvSpPr/>
          <p:nvPr/>
        </p:nvSpPr>
        <p:spPr>
          <a:xfrm rot="5400000">
            <a:off x="11608157" y="3908050"/>
            <a:ext cx="1443912" cy="0"/>
          </a:xfrm>
          <a:prstGeom prst="line">
            <a:avLst/>
          </a:prstGeom>
          <a:ln w="31750" cap="rnd">
            <a:solidFill>
              <a:srgbClr val="F9844A"/>
            </a:solidFill>
            <a:prstDash val="sysDot"/>
            <a:headEnd type="none" w="sm" len="sm"/>
            <a:tailEnd type="none" w="sm" len="sm"/>
          </a:ln>
        </p:spPr>
      </p:sp>
      <p:sp>
        <p:nvSpPr>
          <p:cNvPr id="3" name="AutoShape 3"/>
          <p:cNvSpPr/>
          <p:nvPr/>
        </p:nvSpPr>
        <p:spPr>
          <a:xfrm rot="5400000">
            <a:off x="11608157" y="6235029"/>
            <a:ext cx="1443912" cy="0"/>
          </a:xfrm>
          <a:prstGeom prst="line">
            <a:avLst/>
          </a:prstGeom>
          <a:ln w="31750" cap="rnd">
            <a:solidFill>
              <a:srgbClr val="F9844A"/>
            </a:solidFill>
            <a:prstDash val="sysDot"/>
            <a:headEnd type="none" w="sm" len="sm"/>
            <a:tailEnd type="none" w="sm" len="sm"/>
          </a:ln>
        </p:spPr>
      </p:sp>
      <p:sp>
        <p:nvSpPr>
          <p:cNvPr id="4" name="AutoShape 4"/>
          <p:cNvSpPr/>
          <p:nvPr/>
        </p:nvSpPr>
        <p:spPr>
          <a:xfrm rot="5400000">
            <a:off x="11608157" y="8711825"/>
            <a:ext cx="1443912" cy="0"/>
          </a:xfrm>
          <a:prstGeom prst="line">
            <a:avLst/>
          </a:prstGeom>
          <a:ln w="31750" cap="rnd">
            <a:solidFill>
              <a:srgbClr val="F9844A"/>
            </a:solidFill>
            <a:prstDash val="sysDot"/>
            <a:headEnd type="none" w="sm" len="sm"/>
            <a:tailEnd type="none" w="sm" len="sm"/>
          </a:ln>
        </p:spPr>
      </p:sp>
      <p:grpSp>
        <p:nvGrpSpPr>
          <p:cNvPr id="6" name="Group 6"/>
          <p:cNvGrpSpPr/>
          <p:nvPr/>
        </p:nvGrpSpPr>
        <p:grpSpPr>
          <a:xfrm>
            <a:off x="10359093" y="3127980"/>
            <a:ext cx="1716833" cy="1716833"/>
            <a:chOff x="0" y="0"/>
            <a:chExt cx="6350000" cy="6350000"/>
          </a:xfrm>
          <a:solidFill>
            <a:srgbClr val="F9844A"/>
          </a:solidFill>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7" name="TextBox 17"/>
          <p:cNvSpPr txBox="1"/>
          <p:nvPr/>
        </p:nvSpPr>
        <p:spPr>
          <a:xfrm>
            <a:off x="513308" y="1737316"/>
            <a:ext cx="13405999" cy="704850"/>
          </a:xfrm>
          <a:prstGeom prst="rect">
            <a:avLst/>
          </a:prstGeom>
        </p:spPr>
        <p:txBody>
          <a:bodyPr lIns="0" tIns="0" rIns="0" bIns="0" rtlCol="0" anchor="t">
            <a:spAutoFit/>
          </a:bodyPr>
          <a:lstStyle/>
          <a:p>
            <a:pPr algn="l">
              <a:lnSpc>
                <a:spcPts val="5639"/>
              </a:lnSpc>
              <a:spcBef>
                <a:spcPct val="0"/>
              </a:spcBef>
            </a:pPr>
            <a:r>
              <a:rPr lang="en-US" sz="4699">
                <a:solidFill>
                  <a:srgbClr val="000000"/>
                </a:solidFill>
                <a:latin typeface="Now"/>
              </a:rPr>
              <a:t>Gender mainstreaming across institutions</a:t>
            </a:r>
          </a:p>
        </p:txBody>
      </p:sp>
      <p:sp>
        <p:nvSpPr>
          <p:cNvPr id="18" name="TextBox 18"/>
          <p:cNvSpPr txBox="1"/>
          <p:nvPr/>
        </p:nvSpPr>
        <p:spPr>
          <a:xfrm>
            <a:off x="12684065" y="3114234"/>
            <a:ext cx="5603935" cy="1594667"/>
          </a:xfrm>
          <a:prstGeom prst="rect">
            <a:avLst/>
          </a:prstGeom>
        </p:spPr>
        <p:txBody>
          <a:bodyPr lIns="0" tIns="0" rIns="0" bIns="0" rtlCol="0" anchor="t">
            <a:spAutoFit/>
          </a:bodyPr>
          <a:lstStyle/>
          <a:p>
            <a:pPr>
              <a:lnSpc>
                <a:spcPts val="4199"/>
              </a:lnSpc>
            </a:pPr>
            <a:r>
              <a:rPr lang="en-US" sz="2999">
                <a:solidFill>
                  <a:srgbClr val="0A9396"/>
                </a:solidFill>
                <a:latin typeface="Now"/>
              </a:rPr>
              <a:t>CONSERVATION ORGANIZATIONS </a:t>
            </a:r>
          </a:p>
          <a:p>
            <a:pPr>
              <a:lnSpc>
                <a:spcPts val="4199"/>
              </a:lnSpc>
            </a:pPr>
            <a:r>
              <a:rPr lang="en-US" sz="2999">
                <a:solidFill>
                  <a:srgbClr val="0A9396"/>
                </a:solidFill>
                <a:latin typeface="Now"/>
              </a:rPr>
              <a:t>(NGOs, CSOs)</a:t>
            </a:r>
          </a:p>
        </p:txBody>
      </p:sp>
      <p:sp>
        <p:nvSpPr>
          <p:cNvPr id="19" name="TextBox 19"/>
          <p:cNvSpPr txBox="1"/>
          <p:nvPr/>
        </p:nvSpPr>
        <p:spPr>
          <a:xfrm>
            <a:off x="12628971" y="5947132"/>
            <a:ext cx="4575235" cy="517449"/>
          </a:xfrm>
          <a:prstGeom prst="rect">
            <a:avLst/>
          </a:prstGeom>
        </p:spPr>
        <p:txBody>
          <a:bodyPr lIns="0" tIns="0" rIns="0" bIns="0" rtlCol="0" anchor="t">
            <a:spAutoFit/>
          </a:bodyPr>
          <a:lstStyle/>
          <a:p>
            <a:pPr>
              <a:lnSpc>
                <a:spcPts val="4199"/>
              </a:lnSpc>
            </a:pPr>
            <a:r>
              <a:rPr lang="en-US" sz="2999">
                <a:solidFill>
                  <a:srgbClr val="0A9396"/>
                </a:solidFill>
                <a:latin typeface="Now"/>
              </a:rPr>
              <a:t>COMMUNITIES</a:t>
            </a:r>
          </a:p>
        </p:txBody>
      </p:sp>
      <p:sp>
        <p:nvSpPr>
          <p:cNvPr id="20" name="TextBox 20"/>
          <p:cNvSpPr txBox="1"/>
          <p:nvPr/>
        </p:nvSpPr>
        <p:spPr>
          <a:xfrm>
            <a:off x="12684065" y="7839114"/>
            <a:ext cx="4575235" cy="1594667"/>
          </a:xfrm>
          <a:prstGeom prst="rect">
            <a:avLst/>
          </a:prstGeom>
        </p:spPr>
        <p:txBody>
          <a:bodyPr lIns="0" tIns="0" rIns="0" bIns="0" rtlCol="0" anchor="t">
            <a:spAutoFit/>
          </a:bodyPr>
          <a:lstStyle/>
          <a:p>
            <a:pPr>
              <a:lnSpc>
                <a:spcPts val="4199"/>
              </a:lnSpc>
            </a:pPr>
            <a:r>
              <a:rPr lang="en-US" sz="2999">
                <a:solidFill>
                  <a:srgbClr val="0A9396"/>
                </a:solidFill>
                <a:latin typeface="Now"/>
              </a:rPr>
              <a:t>AUTHORITIES, DECISION-MAKERS above village level</a:t>
            </a:r>
          </a:p>
        </p:txBody>
      </p:sp>
      <p:sp>
        <p:nvSpPr>
          <p:cNvPr id="21" name="TextBox 21"/>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000000"/>
                </a:solidFill>
                <a:latin typeface="Now"/>
              </a:rPr>
              <a:t>MODULE 1</a:t>
            </a:r>
            <a:r>
              <a:rPr lang="en-US" sz="1600">
                <a:solidFill>
                  <a:srgbClr val="000000"/>
                </a:solidFill>
                <a:latin typeface="Now"/>
              </a:rPr>
              <a:t> | WHY GENDER IS IMPORTANT IN CONSERVATION</a:t>
            </a:r>
          </a:p>
        </p:txBody>
      </p:sp>
      <p:pic>
        <p:nvPicPr>
          <p:cNvPr id="24" name="Graphic 23" descr="Court outline">
            <a:extLst>
              <a:ext uri="{FF2B5EF4-FFF2-40B4-BE49-F238E27FC236}">
                <a16:creationId xmlns:a16="http://schemas.microsoft.com/office/drawing/2014/main" id="{2E26DE60-5BFF-4799-8E6F-EEB2CFAD09E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68000" y="8115300"/>
            <a:ext cx="1106424" cy="1106424"/>
          </a:xfrm>
          <a:prstGeom prst="rect">
            <a:avLst/>
          </a:prstGeom>
        </p:spPr>
      </p:pic>
      <p:pic>
        <p:nvPicPr>
          <p:cNvPr id="26" name="Graphic 25" descr="Neighborhood outline">
            <a:extLst>
              <a:ext uri="{FF2B5EF4-FFF2-40B4-BE49-F238E27FC236}">
                <a16:creationId xmlns:a16="http://schemas.microsoft.com/office/drawing/2014/main" id="{CDF23E1F-4610-420A-AF87-277B330AEDD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23751" y="5925560"/>
            <a:ext cx="1106424" cy="1106424"/>
          </a:xfrm>
          <a:prstGeom prst="rect">
            <a:avLst/>
          </a:prstGeom>
        </p:spPr>
      </p:pic>
      <p:pic>
        <p:nvPicPr>
          <p:cNvPr id="28" name="Graphic 27" descr="Group outline">
            <a:extLst>
              <a:ext uri="{FF2B5EF4-FFF2-40B4-BE49-F238E27FC236}">
                <a16:creationId xmlns:a16="http://schemas.microsoft.com/office/drawing/2014/main" id="{43E56FE5-8571-4B0C-AB02-F80541E6AA8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36706" y="5544560"/>
            <a:ext cx="755703" cy="755703"/>
          </a:xfrm>
          <a:prstGeom prst="rect">
            <a:avLst/>
          </a:prstGeom>
        </p:spPr>
      </p:pic>
      <p:pic>
        <p:nvPicPr>
          <p:cNvPr id="30" name="Graphic 29" descr="Open hand with plant outline">
            <a:extLst>
              <a:ext uri="{FF2B5EF4-FFF2-40B4-BE49-F238E27FC236}">
                <a16:creationId xmlns:a16="http://schemas.microsoft.com/office/drawing/2014/main" id="{2D401E98-F252-470D-9B2C-32C43D40E0D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644378" y="3032226"/>
            <a:ext cx="1005840" cy="1005840"/>
          </a:xfrm>
          <a:prstGeom prst="rect">
            <a:avLst/>
          </a:prstGeom>
        </p:spPr>
      </p:pic>
      <p:pic>
        <p:nvPicPr>
          <p:cNvPr id="36" name="Graphic 35" descr="Cycle with people outline">
            <a:extLst>
              <a:ext uri="{FF2B5EF4-FFF2-40B4-BE49-F238E27FC236}">
                <a16:creationId xmlns:a16="http://schemas.microsoft.com/office/drawing/2014/main" id="{650B0A58-B146-4547-9CC3-11F2FEF18D39}"/>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704171" y="3807467"/>
            <a:ext cx="1106424" cy="1106424"/>
          </a:xfrm>
          <a:prstGeom prst="rect">
            <a:avLst/>
          </a:prstGeom>
        </p:spPr>
      </p:pic>
      <p:sp>
        <p:nvSpPr>
          <p:cNvPr id="39" name="AutoShape 11">
            <a:extLst>
              <a:ext uri="{FF2B5EF4-FFF2-40B4-BE49-F238E27FC236}">
                <a16:creationId xmlns:a16="http://schemas.microsoft.com/office/drawing/2014/main" id="{A114EB21-E227-41B8-A47C-BE290212BD91}"/>
              </a:ext>
            </a:extLst>
          </p:cNvPr>
          <p:cNvSpPr/>
          <p:nvPr/>
        </p:nvSpPr>
        <p:spPr>
          <a:xfrm>
            <a:off x="12616384" y="1655578"/>
            <a:ext cx="3461816" cy="820922"/>
          </a:xfrm>
          <a:prstGeom prst="rect">
            <a:avLst/>
          </a:prstGeom>
          <a:solidFill>
            <a:srgbClr val="F9C74F"/>
          </a:solidFill>
        </p:spPr>
        <p:txBody>
          <a:bodyPr anchor="ctr"/>
          <a:lstStyle/>
          <a:p>
            <a:r>
              <a:rPr lang="en-US" sz="2400" dirty="0">
                <a:latin typeface="Now" panose="020B0604020202020204" charset="0"/>
              </a:rPr>
              <a:t>(More in MODULE 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5881" y="2664294"/>
            <a:ext cx="10183419" cy="2804379"/>
            <a:chOff x="0" y="0"/>
            <a:chExt cx="3444761" cy="948642"/>
          </a:xfrm>
          <a:solidFill>
            <a:srgbClr val="0A9396"/>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256028" y="2664294"/>
            <a:ext cx="12012172" cy="7148198"/>
            <a:chOff x="0" y="0"/>
            <a:chExt cx="3444761" cy="2418032"/>
          </a:xfrm>
          <a:solidFill>
            <a:srgbClr val="0A9396"/>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1" name="TextBox 21"/>
          <p:cNvSpPr txBox="1"/>
          <p:nvPr/>
        </p:nvSpPr>
        <p:spPr>
          <a:xfrm>
            <a:off x="513308" y="1737316"/>
            <a:ext cx="13405999" cy="704850"/>
          </a:xfrm>
          <a:prstGeom prst="rect">
            <a:avLst/>
          </a:prstGeom>
        </p:spPr>
        <p:txBody>
          <a:bodyPr lIns="0" tIns="0" rIns="0" bIns="0" rtlCol="0" anchor="t">
            <a:spAutoFit/>
          </a:bodyPr>
          <a:lstStyle/>
          <a:p>
            <a:pPr algn="l">
              <a:lnSpc>
                <a:spcPts val="5639"/>
              </a:lnSpc>
              <a:spcBef>
                <a:spcPct val="0"/>
              </a:spcBef>
            </a:pPr>
            <a:r>
              <a:rPr lang="en-US" sz="4699">
                <a:solidFill>
                  <a:srgbClr val="000000"/>
                </a:solidFill>
                <a:latin typeface="Now"/>
              </a:rPr>
              <a:t>Gender mainstreaming across institutions</a:t>
            </a:r>
          </a:p>
        </p:txBody>
      </p:sp>
      <p:sp>
        <p:nvSpPr>
          <p:cNvPr id="25" name="TextBox 25"/>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000000"/>
                </a:solidFill>
                <a:latin typeface="Now"/>
              </a:rPr>
              <a:t>MODULE 1</a:t>
            </a:r>
            <a:r>
              <a:rPr lang="en-US" sz="1600">
                <a:solidFill>
                  <a:srgbClr val="000000"/>
                </a:solidFill>
                <a:latin typeface="Now"/>
              </a:rPr>
              <a:t> | WHY GENDER IS IMPORTANT IN CONSERVATION</a:t>
            </a:r>
          </a:p>
        </p:txBody>
      </p:sp>
      <p:sp>
        <p:nvSpPr>
          <p:cNvPr id="36" name="TextBox 18">
            <a:extLst>
              <a:ext uri="{FF2B5EF4-FFF2-40B4-BE49-F238E27FC236}">
                <a16:creationId xmlns:a16="http://schemas.microsoft.com/office/drawing/2014/main" id="{52BD66D9-B651-4BCE-9080-73984931A49A}"/>
              </a:ext>
            </a:extLst>
          </p:cNvPr>
          <p:cNvSpPr txBox="1"/>
          <p:nvPr/>
        </p:nvSpPr>
        <p:spPr>
          <a:xfrm>
            <a:off x="12684065" y="3114234"/>
            <a:ext cx="5603935" cy="1594667"/>
          </a:xfrm>
          <a:prstGeom prst="rect">
            <a:avLst/>
          </a:prstGeom>
        </p:spPr>
        <p:txBody>
          <a:bodyPr lIns="0" tIns="0" rIns="0" bIns="0" rtlCol="0" anchor="t">
            <a:spAutoFit/>
          </a:bodyPr>
          <a:lstStyle/>
          <a:p>
            <a:pPr>
              <a:lnSpc>
                <a:spcPts val="4199"/>
              </a:lnSpc>
            </a:pPr>
            <a:r>
              <a:rPr lang="en-US" sz="2999" dirty="0">
                <a:solidFill>
                  <a:schemeClr val="bg1"/>
                </a:solidFill>
                <a:latin typeface="Now"/>
              </a:rPr>
              <a:t>CONSERVATION ORGANIZATIONS </a:t>
            </a:r>
          </a:p>
          <a:p>
            <a:pPr>
              <a:lnSpc>
                <a:spcPts val="4199"/>
              </a:lnSpc>
            </a:pPr>
            <a:r>
              <a:rPr lang="en-US" sz="2999" dirty="0">
                <a:solidFill>
                  <a:schemeClr val="bg1"/>
                </a:solidFill>
                <a:latin typeface="Now"/>
              </a:rPr>
              <a:t>(NGOs, CSOs)</a:t>
            </a:r>
          </a:p>
        </p:txBody>
      </p:sp>
      <p:sp>
        <p:nvSpPr>
          <p:cNvPr id="37" name="TextBox 19">
            <a:extLst>
              <a:ext uri="{FF2B5EF4-FFF2-40B4-BE49-F238E27FC236}">
                <a16:creationId xmlns:a16="http://schemas.microsoft.com/office/drawing/2014/main" id="{12026A7F-5AE4-47D6-B9E5-5E3A3509990B}"/>
              </a:ext>
            </a:extLst>
          </p:cNvPr>
          <p:cNvSpPr txBox="1"/>
          <p:nvPr/>
        </p:nvSpPr>
        <p:spPr>
          <a:xfrm>
            <a:off x="12628971" y="5947132"/>
            <a:ext cx="4575235" cy="517449"/>
          </a:xfrm>
          <a:prstGeom prst="rect">
            <a:avLst/>
          </a:prstGeom>
        </p:spPr>
        <p:txBody>
          <a:bodyPr lIns="0" tIns="0" rIns="0" bIns="0" rtlCol="0" anchor="t">
            <a:spAutoFit/>
          </a:bodyPr>
          <a:lstStyle/>
          <a:p>
            <a:pPr>
              <a:lnSpc>
                <a:spcPts val="4199"/>
              </a:lnSpc>
            </a:pPr>
            <a:r>
              <a:rPr lang="en-US" sz="2999">
                <a:solidFill>
                  <a:schemeClr val="accent5">
                    <a:lumMod val="40000"/>
                    <a:lumOff val="60000"/>
                  </a:schemeClr>
                </a:solidFill>
                <a:latin typeface="Now"/>
              </a:rPr>
              <a:t>COMMUNITIES</a:t>
            </a:r>
          </a:p>
        </p:txBody>
      </p:sp>
      <p:sp>
        <p:nvSpPr>
          <p:cNvPr id="38" name="TextBox 20">
            <a:extLst>
              <a:ext uri="{FF2B5EF4-FFF2-40B4-BE49-F238E27FC236}">
                <a16:creationId xmlns:a16="http://schemas.microsoft.com/office/drawing/2014/main" id="{62F9545C-F101-460D-B4FB-C951B8386353}"/>
              </a:ext>
            </a:extLst>
          </p:cNvPr>
          <p:cNvSpPr txBox="1"/>
          <p:nvPr/>
        </p:nvSpPr>
        <p:spPr>
          <a:xfrm>
            <a:off x="12684065" y="7839114"/>
            <a:ext cx="4575235" cy="1594667"/>
          </a:xfrm>
          <a:prstGeom prst="rect">
            <a:avLst/>
          </a:prstGeom>
        </p:spPr>
        <p:txBody>
          <a:bodyPr lIns="0" tIns="0" rIns="0" bIns="0" rtlCol="0" anchor="t">
            <a:spAutoFit/>
          </a:bodyPr>
          <a:lstStyle/>
          <a:p>
            <a:pPr>
              <a:lnSpc>
                <a:spcPts val="4199"/>
              </a:lnSpc>
            </a:pPr>
            <a:r>
              <a:rPr lang="en-US" sz="2999">
                <a:solidFill>
                  <a:schemeClr val="accent5">
                    <a:lumMod val="40000"/>
                    <a:lumOff val="60000"/>
                  </a:schemeClr>
                </a:solidFill>
                <a:latin typeface="Now"/>
              </a:rPr>
              <a:t>AUTHORITIES, DECISION-MAKERS above village level</a:t>
            </a:r>
          </a:p>
        </p:txBody>
      </p:sp>
      <p:sp>
        <p:nvSpPr>
          <p:cNvPr id="14" name="AutoShape 2">
            <a:extLst>
              <a:ext uri="{FF2B5EF4-FFF2-40B4-BE49-F238E27FC236}">
                <a16:creationId xmlns:a16="http://schemas.microsoft.com/office/drawing/2014/main" id="{7A89B425-4E72-42D0-9B27-A43FD961A4C4}"/>
              </a:ext>
            </a:extLst>
          </p:cNvPr>
          <p:cNvSpPr/>
          <p:nvPr/>
        </p:nvSpPr>
        <p:spPr>
          <a:xfrm rot="5400000">
            <a:off x="11608157" y="3908050"/>
            <a:ext cx="1443912" cy="0"/>
          </a:xfrm>
          <a:prstGeom prst="line">
            <a:avLst/>
          </a:prstGeom>
          <a:ln w="31750" cap="rnd">
            <a:solidFill>
              <a:srgbClr val="F9844A"/>
            </a:solidFill>
            <a:prstDash val="sysDot"/>
            <a:headEnd type="none" w="sm" len="sm"/>
            <a:tailEnd type="none" w="sm" len="sm"/>
          </a:ln>
        </p:spPr>
      </p:sp>
      <p:sp>
        <p:nvSpPr>
          <p:cNvPr id="15" name="TextBox 17">
            <a:extLst>
              <a:ext uri="{FF2B5EF4-FFF2-40B4-BE49-F238E27FC236}">
                <a16:creationId xmlns:a16="http://schemas.microsoft.com/office/drawing/2014/main" id="{23395533-ACE3-4B1B-B898-E3883F3CFA69}"/>
              </a:ext>
            </a:extLst>
          </p:cNvPr>
          <p:cNvSpPr txBox="1"/>
          <p:nvPr/>
        </p:nvSpPr>
        <p:spPr>
          <a:xfrm>
            <a:off x="3333750" y="3562350"/>
            <a:ext cx="5486400" cy="609600"/>
          </a:xfrm>
          <a:prstGeom prst="rect">
            <a:avLst/>
          </a:prstGeom>
          <a:solidFill>
            <a:srgbClr val="94D2BD"/>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dirty="0">
              <a:ln>
                <a:noFill/>
              </a:ln>
              <a:solidFill>
                <a:prstClr val="white"/>
              </a:solidFill>
              <a:effectLst/>
              <a:uLnTx/>
              <a:uFillTx/>
              <a:latin typeface="Now"/>
              <a:ea typeface="+mn-ea"/>
              <a:cs typeface="+mn-cs"/>
            </a:endParaRPr>
          </a:p>
        </p:txBody>
      </p:sp>
      <p:sp>
        <p:nvSpPr>
          <p:cNvPr id="26" name="TextBox 26"/>
          <p:cNvSpPr txBox="1"/>
          <p:nvPr/>
        </p:nvSpPr>
        <p:spPr>
          <a:xfrm>
            <a:off x="256028" y="3114234"/>
            <a:ext cx="10792972" cy="5974969"/>
          </a:xfrm>
          <a:prstGeom prst="rect">
            <a:avLst/>
          </a:prstGeom>
        </p:spPr>
        <p:txBody>
          <a:bodyPr wrap="square" lIns="0" tIns="0" rIns="0" bIns="0" rtlCol="0" anchor="t">
            <a:spAutoFit/>
          </a:bodyPr>
          <a:lstStyle/>
          <a:p>
            <a:pPr marL="302259" lvl="1">
              <a:lnSpc>
                <a:spcPts val="3919"/>
              </a:lnSpc>
            </a:pPr>
            <a:r>
              <a:rPr lang="en-US" sz="3000" dirty="0">
                <a:solidFill>
                  <a:srgbClr val="FFFFFF"/>
                </a:solidFill>
                <a:latin typeface="Now"/>
              </a:rPr>
              <a:t>Conservation Organizations can incorporate gender considerations within their own organization through:</a:t>
            </a:r>
          </a:p>
          <a:p>
            <a:pPr marL="302259" lvl="1">
              <a:lnSpc>
                <a:spcPts val="3919"/>
              </a:lnSpc>
            </a:pPr>
            <a:endParaRPr lang="en-US" sz="2799" dirty="0">
              <a:solidFill>
                <a:srgbClr val="FFFFFF"/>
              </a:solidFill>
              <a:latin typeface="Now"/>
            </a:endParaRPr>
          </a:p>
          <a:p>
            <a:pPr marL="604518" lvl="1" indent="-302259">
              <a:lnSpc>
                <a:spcPts val="3919"/>
              </a:lnSpc>
              <a:buFont typeface="Arial"/>
              <a:buChar char="•"/>
            </a:pPr>
            <a:r>
              <a:rPr lang="en-US" sz="2600" dirty="0">
                <a:solidFill>
                  <a:srgbClr val="FFFFFF"/>
                </a:solidFill>
                <a:latin typeface="Now"/>
              </a:rPr>
              <a:t>Developing a gender policy for the organization &amp; its activities</a:t>
            </a:r>
          </a:p>
          <a:p>
            <a:pPr marL="604518" lvl="1" indent="-302259">
              <a:lnSpc>
                <a:spcPts val="3919"/>
              </a:lnSpc>
              <a:buFont typeface="Arial"/>
              <a:buChar char="•"/>
            </a:pPr>
            <a:r>
              <a:rPr lang="en-US" sz="2600" dirty="0">
                <a:solidFill>
                  <a:srgbClr val="FFFFFF"/>
                </a:solidFill>
                <a:latin typeface="Now"/>
              </a:rPr>
              <a:t>Committing to equity in hiring women &amp; men</a:t>
            </a:r>
          </a:p>
          <a:p>
            <a:pPr marL="604518" lvl="1" indent="-302259">
              <a:lnSpc>
                <a:spcPts val="3919"/>
              </a:lnSpc>
              <a:buFont typeface="Arial"/>
              <a:buChar char="•"/>
            </a:pPr>
            <a:r>
              <a:rPr lang="en-US" sz="2600" dirty="0">
                <a:solidFill>
                  <a:srgbClr val="FFFFFF"/>
                </a:solidFill>
                <a:latin typeface="Now"/>
              </a:rPr>
              <a:t>Ensuring that women have access to higher positions &amp; decision-making</a:t>
            </a:r>
          </a:p>
          <a:p>
            <a:pPr marL="604518" lvl="1" indent="-302259">
              <a:lnSpc>
                <a:spcPts val="3919"/>
              </a:lnSpc>
              <a:buFont typeface="Arial"/>
              <a:buChar char="•"/>
            </a:pPr>
            <a:r>
              <a:rPr lang="en-US" sz="2600" dirty="0">
                <a:solidFill>
                  <a:srgbClr val="FFFFFF"/>
                </a:solidFill>
                <a:latin typeface="Now"/>
              </a:rPr>
              <a:t>Policies, practices to support female staff</a:t>
            </a:r>
          </a:p>
          <a:p>
            <a:pPr marL="604518" lvl="1" indent="-302259">
              <a:lnSpc>
                <a:spcPts val="3919"/>
              </a:lnSpc>
              <a:buFont typeface="Arial"/>
              <a:buChar char="•"/>
            </a:pPr>
            <a:r>
              <a:rPr lang="en-US" sz="2600" dirty="0">
                <a:solidFill>
                  <a:srgbClr val="FFFFFF"/>
                </a:solidFill>
                <a:latin typeface="Now"/>
              </a:rPr>
              <a:t>Enabling environment for women: organization’s culture, norms (women feel respected, safe, supported)</a:t>
            </a:r>
          </a:p>
          <a:p>
            <a:pPr marL="604518" lvl="1" indent="-302259">
              <a:lnSpc>
                <a:spcPts val="3919"/>
              </a:lnSpc>
              <a:buFont typeface="Arial"/>
              <a:buChar char="•"/>
            </a:pPr>
            <a:r>
              <a:rPr lang="en-US" sz="2600" dirty="0">
                <a:solidFill>
                  <a:srgbClr val="FFFFFF"/>
                </a:solidFill>
                <a:latin typeface="Now"/>
              </a:rPr>
              <a:t>Organizational capacity for gender equity: Building staff awareness, obtaining resources to support gender equity</a:t>
            </a:r>
          </a:p>
        </p:txBody>
      </p:sp>
    </p:spTree>
    <p:extLst>
      <p:ext uri="{BB962C8B-B14F-4D97-AF65-F5344CB8AC3E}">
        <p14:creationId xmlns:p14="http://schemas.microsoft.com/office/powerpoint/2010/main" val="237047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075881" y="4853721"/>
            <a:ext cx="10183419" cy="2804379"/>
            <a:chOff x="0" y="0"/>
            <a:chExt cx="3444761" cy="948642"/>
          </a:xfrm>
          <a:solidFill>
            <a:srgbClr val="0A9396"/>
          </a:solidFill>
        </p:grpSpPr>
        <p:sp>
          <p:nvSpPr>
            <p:cNvPr id="4" name="Freeform 4"/>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sp>
        <p:nvSpPr>
          <p:cNvPr id="19" name="TextBox 19"/>
          <p:cNvSpPr txBox="1"/>
          <p:nvPr/>
        </p:nvSpPr>
        <p:spPr>
          <a:xfrm>
            <a:off x="513308" y="1737316"/>
            <a:ext cx="13405999" cy="704850"/>
          </a:xfrm>
          <a:prstGeom prst="rect">
            <a:avLst/>
          </a:prstGeom>
        </p:spPr>
        <p:txBody>
          <a:bodyPr lIns="0" tIns="0" rIns="0" bIns="0" rtlCol="0" anchor="t">
            <a:spAutoFit/>
          </a:bodyPr>
          <a:lstStyle/>
          <a:p>
            <a:pPr algn="l">
              <a:lnSpc>
                <a:spcPts val="5639"/>
              </a:lnSpc>
              <a:spcBef>
                <a:spcPct val="0"/>
              </a:spcBef>
            </a:pPr>
            <a:r>
              <a:rPr lang="en-US" sz="4699">
                <a:solidFill>
                  <a:srgbClr val="000000"/>
                </a:solidFill>
                <a:latin typeface="Now"/>
              </a:rPr>
              <a:t>Gender mainstreaming across institutions</a:t>
            </a:r>
          </a:p>
        </p:txBody>
      </p:sp>
      <p:sp>
        <p:nvSpPr>
          <p:cNvPr id="23" name="TextBox 23"/>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000000"/>
                </a:solidFill>
                <a:latin typeface="Now"/>
              </a:rPr>
              <a:t>MODULE 1</a:t>
            </a:r>
            <a:r>
              <a:rPr lang="en-US" sz="1600">
                <a:solidFill>
                  <a:srgbClr val="000000"/>
                </a:solidFill>
                <a:latin typeface="Now"/>
              </a:rPr>
              <a:t> | WHY GENDER IS IMPORTANT IN CONSERVATION</a:t>
            </a:r>
          </a:p>
        </p:txBody>
      </p:sp>
      <p:grpSp>
        <p:nvGrpSpPr>
          <p:cNvPr id="28" name="Group 28"/>
          <p:cNvGrpSpPr/>
          <p:nvPr/>
        </p:nvGrpSpPr>
        <p:grpSpPr>
          <a:xfrm>
            <a:off x="256028" y="2673819"/>
            <a:ext cx="12088372" cy="7148198"/>
            <a:chOff x="0" y="0"/>
            <a:chExt cx="3444761" cy="2418032"/>
          </a:xfrm>
          <a:solidFill>
            <a:srgbClr val="0A9396"/>
          </a:solidFill>
        </p:grpSpPr>
        <p:sp>
          <p:nvSpPr>
            <p:cNvPr id="29" name="Freeform 29"/>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30" name="TextBox 30"/>
          <p:cNvSpPr txBox="1"/>
          <p:nvPr/>
        </p:nvSpPr>
        <p:spPr>
          <a:xfrm>
            <a:off x="1219200" y="4305300"/>
            <a:ext cx="9614445" cy="4841197"/>
          </a:xfrm>
          <a:prstGeom prst="rect">
            <a:avLst/>
          </a:prstGeom>
        </p:spPr>
        <p:txBody>
          <a:bodyPr wrap="square" lIns="0" tIns="0" rIns="0" bIns="0" rtlCol="0" anchor="t">
            <a:spAutoFit/>
          </a:bodyPr>
          <a:lstStyle/>
          <a:p>
            <a:pPr marL="669286" lvl="1" indent="-334643">
              <a:lnSpc>
                <a:spcPts val="4339"/>
              </a:lnSpc>
              <a:spcAft>
                <a:spcPts val="1200"/>
              </a:spcAft>
              <a:buFont typeface="Arial"/>
              <a:buChar char="•"/>
            </a:pPr>
            <a:r>
              <a:rPr lang="en-US" sz="2800" dirty="0">
                <a:solidFill>
                  <a:srgbClr val="FFFFFF"/>
                </a:solidFill>
                <a:latin typeface="Now"/>
              </a:rPr>
              <a:t>Understanding gender roles and norms in households, communities, and natural resource use &amp; management</a:t>
            </a:r>
          </a:p>
          <a:p>
            <a:pPr marL="669286" lvl="1" indent="-334643">
              <a:lnSpc>
                <a:spcPts val="4339"/>
              </a:lnSpc>
              <a:spcAft>
                <a:spcPts val="1200"/>
              </a:spcAft>
              <a:buFont typeface="Arial"/>
              <a:buChar char="•"/>
            </a:pPr>
            <a:r>
              <a:rPr lang="en-US" sz="2800" dirty="0">
                <a:solidFill>
                  <a:srgbClr val="FFFFFF"/>
                </a:solidFill>
                <a:latin typeface="Now"/>
              </a:rPr>
              <a:t>Working with women &amp; men to raise awareness of the importance of women’s involvement</a:t>
            </a:r>
          </a:p>
          <a:p>
            <a:pPr marL="669286" lvl="1" indent="-334643">
              <a:lnSpc>
                <a:spcPts val="4339"/>
              </a:lnSpc>
              <a:spcAft>
                <a:spcPts val="1200"/>
              </a:spcAft>
              <a:buFont typeface="Arial"/>
              <a:buChar char="•"/>
            </a:pPr>
            <a:r>
              <a:rPr lang="en-US" sz="2800" dirty="0">
                <a:solidFill>
                  <a:srgbClr val="FFFFFF"/>
                </a:solidFill>
                <a:latin typeface="Now"/>
              </a:rPr>
              <a:t>Supporting representation of women in activities, leadership, and decision-making</a:t>
            </a:r>
          </a:p>
          <a:p>
            <a:pPr marL="669286" lvl="1" indent="-334643">
              <a:lnSpc>
                <a:spcPts val="4339"/>
              </a:lnSpc>
              <a:spcAft>
                <a:spcPts val="1200"/>
              </a:spcAft>
              <a:buFont typeface="Arial"/>
              <a:buChar char="•"/>
            </a:pPr>
            <a:endParaRPr lang="en-US" sz="2800" dirty="0">
              <a:solidFill>
                <a:srgbClr val="FFFFFF"/>
              </a:solidFill>
              <a:latin typeface="Now"/>
            </a:endParaRPr>
          </a:p>
        </p:txBody>
      </p:sp>
      <p:sp>
        <p:nvSpPr>
          <p:cNvPr id="34" name="TextBox 18">
            <a:extLst>
              <a:ext uri="{FF2B5EF4-FFF2-40B4-BE49-F238E27FC236}">
                <a16:creationId xmlns:a16="http://schemas.microsoft.com/office/drawing/2014/main" id="{33276158-C04C-4D03-81DF-8B00F957671F}"/>
              </a:ext>
            </a:extLst>
          </p:cNvPr>
          <p:cNvSpPr txBox="1"/>
          <p:nvPr/>
        </p:nvSpPr>
        <p:spPr>
          <a:xfrm>
            <a:off x="12684065" y="3114234"/>
            <a:ext cx="5603935" cy="1594667"/>
          </a:xfrm>
          <a:prstGeom prst="rect">
            <a:avLst/>
          </a:prstGeom>
        </p:spPr>
        <p:txBody>
          <a:bodyPr lIns="0" tIns="0" rIns="0" bIns="0" rtlCol="0" anchor="t">
            <a:spAutoFit/>
          </a:bodyPr>
          <a:lstStyle/>
          <a:p>
            <a:pPr>
              <a:lnSpc>
                <a:spcPts val="4199"/>
              </a:lnSpc>
            </a:pPr>
            <a:r>
              <a:rPr lang="en-US" sz="2999" dirty="0">
                <a:solidFill>
                  <a:schemeClr val="accent5">
                    <a:lumMod val="40000"/>
                    <a:lumOff val="60000"/>
                  </a:schemeClr>
                </a:solidFill>
                <a:latin typeface="Now"/>
              </a:rPr>
              <a:t>CONSERVATION ORGANIZATIONS </a:t>
            </a:r>
          </a:p>
          <a:p>
            <a:pPr>
              <a:lnSpc>
                <a:spcPts val="4199"/>
              </a:lnSpc>
            </a:pPr>
            <a:r>
              <a:rPr lang="en-US" sz="2999" dirty="0">
                <a:solidFill>
                  <a:schemeClr val="accent5">
                    <a:lumMod val="40000"/>
                    <a:lumOff val="60000"/>
                  </a:schemeClr>
                </a:solidFill>
                <a:latin typeface="Now"/>
              </a:rPr>
              <a:t>(NGOs, CSOs)</a:t>
            </a:r>
          </a:p>
        </p:txBody>
      </p:sp>
      <p:sp>
        <p:nvSpPr>
          <p:cNvPr id="35" name="TextBox 19">
            <a:extLst>
              <a:ext uri="{FF2B5EF4-FFF2-40B4-BE49-F238E27FC236}">
                <a16:creationId xmlns:a16="http://schemas.microsoft.com/office/drawing/2014/main" id="{129808EB-B475-418B-B976-671F01B13202}"/>
              </a:ext>
            </a:extLst>
          </p:cNvPr>
          <p:cNvSpPr txBox="1"/>
          <p:nvPr/>
        </p:nvSpPr>
        <p:spPr>
          <a:xfrm>
            <a:off x="12628971" y="5947132"/>
            <a:ext cx="4575235" cy="517449"/>
          </a:xfrm>
          <a:prstGeom prst="rect">
            <a:avLst/>
          </a:prstGeom>
        </p:spPr>
        <p:txBody>
          <a:bodyPr lIns="0" tIns="0" rIns="0" bIns="0" rtlCol="0" anchor="t">
            <a:spAutoFit/>
          </a:bodyPr>
          <a:lstStyle/>
          <a:p>
            <a:pPr>
              <a:lnSpc>
                <a:spcPts val="4199"/>
              </a:lnSpc>
            </a:pPr>
            <a:r>
              <a:rPr lang="en-US" sz="2999" dirty="0">
                <a:solidFill>
                  <a:schemeClr val="bg1"/>
                </a:solidFill>
                <a:latin typeface="Now"/>
              </a:rPr>
              <a:t>COMMUNITIES</a:t>
            </a:r>
          </a:p>
        </p:txBody>
      </p:sp>
      <p:sp>
        <p:nvSpPr>
          <p:cNvPr id="36" name="TextBox 20">
            <a:extLst>
              <a:ext uri="{FF2B5EF4-FFF2-40B4-BE49-F238E27FC236}">
                <a16:creationId xmlns:a16="http://schemas.microsoft.com/office/drawing/2014/main" id="{2449AB89-943C-427B-B347-412E5B252B35}"/>
              </a:ext>
            </a:extLst>
          </p:cNvPr>
          <p:cNvSpPr txBox="1"/>
          <p:nvPr/>
        </p:nvSpPr>
        <p:spPr>
          <a:xfrm>
            <a:off x="12684065" y="7839114"/>
            <a:ext cx="4575235" cy="1594667"/>
          </a:xfrm>
          <a:prstGeom prst="rect">
            <a:avLst/>
          </a:prstGeom>
        </p:spPr>
        <p:txBody>
          <a:bodyPr lIns="0" tIns="0" rIns="0" bIns="0" rtlCol="0" anchor="t">
            <a:spAutoFit/>
          </a:bodyPr>
          <a:lstStyle/>
          <a:p>
            <a:pPr>
              <a:lnSpc>
                <a:spcPts val="4199"/>
              </a:lnSpc>
            </a:pPr>
            <a:r>
              <a:rPr lang="en-US" sz="2999" dirty="0">
                <a:solidFill>
                  <a:schemeClr val="accent5">
                    <a:lumMod val="40000"/>
                    <a:lumOff val="60000"/>
                  </a:schemeClr>
                </a:solidFill>
                <a:latin typeface="Now"/>
              </a:rPr>
              <a:t>AUTHORITIES, DECISION-MAKERS above village level</a:t>
            </a:r>
          </a:p>
        </p:txBody>
      </p:sp>
      <p:sp>
        <p:nvSpPr>
          <p:cNvPr id="37" name="AutoShape 2">
            <a:extLst>
              <a:ext uri="{FF2B5EF4-FFF2-40B4-BE49-F238E27FC236}">
                <a16:creationId xmlns:a16="http://schemas.microsoft.com/office/drawing/2014/main" id="{2CE115FE-C12A-474C-84FC-21DD2165074F}"/>
              </a:ext>
            </a:extLst>
          </p:cNvPr>
          <p:cNvSpPr/>
          <p:nvPr/>
        </p:nvSpPr>
        <p:spPr>
          <a:xfrm rot="5400000">
            <a:off x="11608157" y="6246456"/>
            <a:ext cx="1443912" cy="0"/>
          </a:xfrm>
          <a:prstGeom prst="line">
            <a:avLst/>
          </a:prstGeom>
          <a:ln w="31750" cap="rnd">
            <a:solidFill>
              <a:srgbClr val="F9844A"/>
            </a:solidFill>
            <a:prstDash val="sysDot"/>
            <a:headEnd type="none" w="sm" len="sm"/>
            <a:tailEnd type="none" w="sm" len="sm"/>
          </a:ln>
        </p:spPr>
      </p:sp>
      <p:sp>
        <p:nvSpPr>
          <p:cNvPr id="41" name="TextBox 40">
            <a:extLst>
              <a:ext uri="{FF2B5EF4-FFF2-40B4-BE49-F238E27FC236}">
                <a16:creationId xmlns:a16="http://schemas.microsoft.com/office/drawing/2014/main" id="{26367662-E978-4E22-B072-E40BA5D052A7}"/>
              </a:ext>
            </a:extLst>
          </p:cNvPr>
          <p:cNvSpPr txBox="1"/>
          <p:nvPr/>
        </p:nvSpPr>
        <p:spPr>
          <a:xfrm>
            <a:off x="325166" y="2994152"/>
            <a:ext cx="11562034" cy="1081065"/>
          </a:xfrm>
          <a:prstGeom prst="rect">
            <a:avLst/>
          </a:prstGeom>
          <a:noFill/>
        </p:spPr>
        <p:txBody>
          <a:bodyPr wrap="square">
            <a:spAutoFit/>
          </a:bodyPr>
          <a:lstStyle/>
          <a:p>
            <a:pPr marL="302259" marR="0" lvl="1" indent="0" algn="l" defTabSz="914400" rtl="0" eaLnBrk="1" fontAlgn="auto" latinLnBrk="0" hangingPunct="1">
              <a:lnSpc>
                <a:spcPts val="3919"/>
              </a:lnSpc>
              <a:spcBef>
                <a:spcPts val="0"/>
              </a:spcBef>
              <a:spcAft>
                <a:spcPts val="0"/>
              </a:spcAft>
              <a:buClrTx/>
              <a:buSzTx/>
              <a:buFontTx/>
              <a:buNone/>
              <a:tabLst/>
              <a:defRPr/>
            </a:pPr>
            <a:r>
              <a:rPr lang="en-US" sz="3000" dirty="0">
                <a:solidFill>
                  <a:srgbClr val="FFFFFF"/>
                </a:solidFill>
                <a:latin typeface="Now"/>
              </a:rPr>
              <a:t>Within communities, supporting greater gender equity includes:</a:t>
            </a:r>
            <a:endParaRPr kumimoji="0" lang="en-US" sz="3000" b="0" i="0" u="none" strike="noStrike" kern="1200" cap="none" spc="0" normalizeH="0" baseline="0" noProof="0" dirty="0">
              <a:ln>
                <a:noFill/>
              </a:ln>
              <a:solidFill>
                <a:srgbClr val="FFFFFF"/>
              </a:solidFill>
              <a:effectLst/>
              <a:uLnTx/>
              <a:uFillTx/>
              <a:latin typeface="Now"/>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5881" y="7532754"/>
            <a:ext cx="10183419" cy="2277305"/>
            <a:chOff x="0" y="0"/>
            <a:chExt cx="3444761" cy="770348"/>
          </a:xfrm>
          <a:solidFill>
            <a:srgbClr val="0A9396"/>
          </a:solidFill>
        </p:grpSpPr>
        <p:sp>
          <p:nvSpPr>
            <p:cNvPr id="3" name="Freeform 3"/>
            <p:cNvSpPr/>
            <p:nvPr/>
          </p:nvSpPr>
          <p:spPr>
            <a:xfrm>
              <a:off x="0" y="0"/>
              <a:ext cx="3444761" cy="770348"/>
            </a:xfrm>
            <a:custGeom>
              <a:avLst/>
              <a:gdLst/>
              <a:ahLst/>
              <a:cxnLst/>
              <a:rect l="l" t="t" r="r" b="b"/>
              <a:pathLst>
                <a:path w="3444761" h="770348">
                  <a:moveTo>
                    <a:pt x="0" y="0"/>
                  </a:moveTo>
                  <a:lnTo>
                    <a:pt x="3444761" y="0"/>
                  </a:lnTo>
                  <a:lnTo>
                    <a:pt x="3444761" y="770348"/>
                  </a:lnTo>
                  <a:lnTo>
                    <a:pt x="0" y="770348"/>
                  </a:lnTo>
                  <a:close/>
                </a:path>
              </a:pathLst>
            </a:custGeom>
            <a:grpFill/>
          </p:spPr>
        </p:sp>
      </p:grpSp>
      <p:grpSp>
        <p:nvGrpSpPr>
          <p:cNvPr id="4" name="Group 4"/>
          <p:cNvGrpSpPr/>
          <p:nvPr/>
        </p:nvGrpSpPr>
        <p:grpSpPr>
          <a:xfrm>
            <a:off x="256028" y="2673819"/>
            <a:ext cx="12074071" cy="7148198"/>
            <a:chOff x="0" y="0"/>
            <a:chExt cx="3444761" cy="2418032"/>
          </a:xfrm>
        </p:grpSpPr>
        <p:sp>
          <p:nvSpPr>
            <p:cNvPr id="5" name="Freeform 5"/>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solidFill>
              <a:srgbClr val="0A9396"/>
            </a:solidFill>
          </p:spPr>
        </p:sp>
      </p:grpSp>
      <p:sp>
        <p:nvSpPr>
          <p:cNvPr id="21" name="TextBox 21"/>
          <p:cNvSpPr txBox="1"/>
          <p:nvPr/>
        </p:nvSpPr>
        <p:spPr>
          <a:xfrm>
            <a:off x="513308" y="1737316"/>
            <a:ext cx="13405999" cy="704850"/>
          </a:xfrm>
          <a:prstGeom prst="rect">
            <a:avLst/>
          </a:prstGeom>
        </p:spPr>
        <p:txBody>
          <a:bodyPr lIns="0" tIns="0" rIns="0" bIns="0" rtlCol="0" anchor="t">
            <a:spAutoFit/>
          </a:bodyPr>
          <a:lstStyle/>
          <a:p>
            <a:pPr algn="l">
              <a:lnSpc>
                <a:spcPts val="5639"/>
              </a:lnSpc>
              <a:spcBef>
                <a:spcPct val="0"/>
              </a:spcBef>
            </a:pPr>
            <a:r>
              <a:rPr lang="en-US" sz="4699">
                <a:solidFill>
                  <a:srgbClr val="000000"/>
                </a:solidFill>
                <a:latin typeface="Now"/>
              </a:rPr>
              <a:t>Gender mainstreaming across institutions</a:t>
            </a:r>
          </a:p>
        </p:txBody>
      </p:sp>
      <p:sp>
        <p:nvSpPr>
          <p:cNvPr id="25" name="TextBox 25"/>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000000"/>
                </a:solidFill>
                <a:latin typeface="Now"/>
              </a:rPr>
              <a:t>MODULE 1</a:t>
            </a:r>
            <a:r>
              <a:rPr lang="en-US" sz="1600">
                <a:solidFill>
                  <a:srgbClr val="000000"/>
                </a:solidFill>
                <a:latin typeface="Now"/>
              </a:rPr>
              <a:t> | WHY GENDER IS IMPORTANT IN CONSERVATION</a:t>
            </a:r>
          </a:p>
        </p:txBody>
      </p:sp>
      <p:sp>
        <p:nvSpPr>
          <p:cNvPr id="26" name="TextBox 26"/>
          <p:cNvSpPr txBox="1"/>
          <p:nvPr/>
        </p:nvSpPr>
        <p:spPr>
          <a:xfrm>
            <a:off x="762000" y="4293100"/>
            <a:ext cx="10163786" cy="3741537"/>
          </a:xfrm>
          <a:prstGeom prst="rect">
            <a:avLst/>
          </a:prstGeom>
        </p:spPr>
        <p:txBody>
          <a:bodyPr lIns="0" tIns="0" rIns="0" bIns="0" rtlCol="0" anchor="t">
            <a:spAutoFit/>
          </a:bodyPr>
          <a:lstStyle/>
          <a:p>
            <a:pPr marL="647697" lvl="1" indent="-323848">
              <a:lnSpc>
                <a:spcPts val="4199"/>
              </a:lnSpc>
              <a:buFont typeface="Arial"/>
              <a:buChar char="•"/>
            </a:pPr>
            <a:r>
              <a:rPr lang="en-US" sz="2800" dirty="0">
                <a:solidFill>
                  <a:srgbClr val="FFFFFF"/>
                </a:solidFill>
                <a:latin typeface="Now"/>
              </a:rPr>
              <a:t>Improved gender representation in positions of influence (decision-makers, authorities, lawyers, government officials, national media)</a:t>
            </a:r>
          </a:p>
          <a:p>
            <a:pPr marL="647697" lvl="1" indent="-323848">
              <a:lnSpc>
                <a:spcPts val="4199"/>
              </a:lnSpc>
              <a:buFont typeface="Arial"/>
              <a:buChar char="•"/>
            </a:pPr>
            <a:r>
              <a:rPr lang="en-US" sz="2800" dirty="0">
                <a:solidFill>
                  <a:srgbClr val="FFFFFF"/>
                </a:solidFill>
                <a:latin typeface="Now"/>
              </a:rPr>
              <a:t>Platforms for sharing women’s voices to audiences beyond their communities</a:t>
            </a:r>
          </a:p>
          <a:p>
            <a:pPr marL="647697" lvl="1" indent="-323848">
              <a:lnSpc>
                <a:spcPts val="4199"/>
              </a:lnSpc>
              <a:buFont typeface="Arial"/>
              <a:buChar char="•"/>
            </a:pPr>
            <a:r>
              <a:rPr lang="en-US" sz="2800" dirty="0">
                <a:solidFill>
                  <a:srgbClr val="FFFFFF"/>
                </a:solidFill>
                <a:latin typeface="Now"/>
              </a:rPr>
              <a:t>Incorporation of women’s voices &amp; ideas in state, national, and international decisions and policies</a:t>
            </a:r>
          </a:p>
        </p:txBody>
      </p:sp>
      <p:sp>
        <p:nvSpPr>
          <p:cNvPr id="27" name="TextBox 18">
            <a:extLst>
              <a:ext uri="{FF2B5EF4-FFF2-40B4-BE49-F238E27FC236}">
                <a16:creationId xmlns:a16="http://schemas.microsoft.com/office/drawing/2014/main" id="{34C20EF7-E6D9-4069-9D25-2730E7294EBD}"/>
              </a:ext>
            </a:extLst>
          </p:cNvPr>
          <p:cNvSpPr txBox="1"/>
          <p:nvPr/>
        </p:nvSpPr>
        <p:spPr>
          <a:xfrm>
            <a:off x="12684065" y="3114234"/>
            <a:ext cx="5603935" cy="1594667"/>
          </a:xfrm>
          <a:prstGeom prst="rect">
            <a:avLst/>
          </a:prstGeom>
        </p:spPr>
        <p:txBody>
          <a:bodyPr lIns="0" tIns="0" rIns="0" bIns="0" rtlCol="0" anchor="t">
            <a:spAutoFit/>
          </a:bodyPr>
          <a:lstStyle/>
          <a:p>
            <a:pPr>
              <a:lnSpc>
                <a:spcPts val="4199"/>
              </a:lnSpc>
            </a:pPr>
            <a:r>
              <a:rPr lang="en-US" sz="2999">
                <a:solidFill>
                  <a:schemeClr val="accent5">
                    <a:lumMod val="40000"/>
                    <a:lumOff val="60000"/>
                  </a:schemeClr>
                </a:solidFill>
                <a:latin typeface="Now"/>
              </a:rPr>
              <a:t>CONSERVATION ORGANIZATIONS </a:t>
            </a:r>
          </a:p>
          <a:p>
            <a:pPr>
              <a:lnSpc>
                <a:spcPts val="4199"/>
              </a:lnSpc>
            </a:pPr>
            <a:r>
              <a:rPr lang="en-US" sz="2999">
                <a:solidFill>
                  <a:schemeClr val="accent5">
                    <a:lumMod val="40000"/>
                    <a:lumOff val="60000"/>
                  </a:schemeClr>
                </a:solidFill>
                <a:latin typeface="Now"/>
              </a:rPr>
              <a:t>(NGOs, CSOs)</a:t>
            </a:r>
          </a:p>
        </p:txBody>
      </p:sp>
      <p:sp>
        <p:nvSpPr>
          <p:cNvPr id="28" name="TextBox 19">
            <a:extLst>
              <a:ext uri="{FF2B5EF4-FFF2-40B4-BE49-F238E27FC236}">
                <a16:creationId xmlns:a16="http://schemas.microsoft.com/office/drawing/2014/main" id="{C6156110-EBDA-488C-87CF-260571545570}"/>
              </a:ext>
            </a:extLst>
          </p:cNvPr>
          <p:cNvSpPr txBox="1"/>
          <p:nvPr/>
        </p:nvSpPr>
        <p:spPr>
          <a:xfrm>
            <a:off x="12628971" y="5947132"/>
            <a:ext cx="4575235" cy="517449"/>
          </a:xfrm>
          <a:prstGeom prst="rect">
            <a:avLst/>
          </a:prstGeom>
        </p:spPr>
        <p:txBody>
          <a:bodyPr lIns="0" tIns="0" rIns="0" bIns="0" rtlCol="0" anchor="t">
            <a:spAutoFit/>
          </a:bodyPr>
          <a:lstStyle/>
          <a:p>
            <a:pPr>
              <a:lnSpc>
                <a:spcPts val="4199"/>
              </a:lnSpc>
            </a:pPr>
            <a:r>
              <a:rPr lang="en-US" sz="2999">
                <a:solidFill>
                  <a:schemeClr val="accent5">
                    <a:lumMod val="40000"/>
                    <a:lumOff val="60000"/>
                  </a:schemeClr>
                </a:solidFill>
                <a:latin typeface="Now"/>
              </a:rPr>
              <a:t>COMMUNITIES</a:t>
            </a:r>
          </a:p>
        </p:txBody>
      </p:sp>
      <p:sp>
        <p:nvSpPr>
          <p:cNvPr id="29" name="TextBox 20">
            <a:extLst>
              <a:ext uri="{FF2B5EF4-FFF2-40B4-BE49-F238E27FC236}">
                <a16:creationId xmlns:a16="http://schemas.microsoft.com/office/drawing/2014/main" id="{B6EE4BCD-F6B0-47F8-89AF-87D76170C645}"/>
              </a:ext>
            </a:extLst>
          </p:cNvPr>
          <p:cNvSpPr txBox="1"/>
          <p:nvPr/>
        </p:nvSpPr>
        <p:spPr>
          <a:xfrm>
            <a:off x="12684065" y="7839114"/>
            <a:ext cx="4575235" cy="1594667"/>
          </a:xfrm>
          <a:prstGeom prst="rect">
            <a:avLst/>
          </a:prstGeom>
        </p:spPr>
        <p:txBody>
          <a:bodyPr lIns="0" tIns="0" rIns="0" bIns="0" rtlCol="0" anchor="t">
            <a:spAutoFit/>
          </a:bodyPr>
          <a:lstStyle/>
          <a:p>
            <a:pPr>
              <a:lnSpc>
                <a:spcPts val="4199"/>
              </a:lnSpc>
            </a:pPr>
            <a:r>
              <a:rPr lang="en-US" sz="2999" dirty="0">
                <a:solidFill>
                  <a:schemeClr val="bg1"/>
                </a:solidFill>
                <a:latin typeface="Now"/>
              </a:rPr>
              <a:t>AUTHORITIES, DECISION-MAKERS above village level</a:t>
            </a:r>
          </a:p>
        </p:txBody>
      </p:sp>
      <p:sp>
        <p:nvSpPr>
          <p:cNvPr id="30" name="AutoShape 2">
            <a:extLst>
              <a:ext uri="{FF2B5EF4-FFF2-40B4-BE49-F238E27FC236}">
                <a16:creationId xmlns:a16="http://schemas.microsoft.com/office/drawing/2014/main" id="{DD26AACB-1F8A-49F0-9807-0CF0599AD733}"/>
              </a:ext>
            </a:extLst>
          </p:cNvPr>
          <p:cNvSpPr/>
          <p:nvPr/>
        </p:nvSpPr>
        <p:spPr>
          <a:xfrm rot="5400000">
            <a:off x="11608157" y="8608656"/>
            <a:ext cx="1443912" cy="0"/>
          </a:xfrm>
          <a:prstGeom prst="line">
            <a:avLst/>
          </a:prstGeom>
          <a:ln w="31750" cap="rnd">
            <a:solidFill>
              <a:srgbClr val="F9844A"/>
            </a:solidFill>
            <a:prstDash val="sysDot"/>
            <a:headEnd type="none" w="sm" len="sm"/>
            <a:tailEnd type="none" w="sm" len="sm"/>
          </a:ln>
        </p:spPr>
      </p:sp>
      <p:sp>
        <p:nvSpPr>
          <p:cNvPr id="34" name="TextBox 33">
            <a:extLst>
              <a:ext uri="{FF2B5EF4-FFF2-40B4-BE49-F238E27FC236}">
                <a16:creationId xmlns:a16="http://schemas.microsoft.com/office/drawing/2014/main" id="{B8170850-6744-417A-A1DA-F802DB908612}"/>
              </a:ext>
            </a:extLst>
          </p:cNvPr>
          <p:cNvSpPr txBox="1"/>
          <p:nvPr/>
        </p:nvSpPr>
        <p:spPr>
          <a:xfrm>
            <a:off x="508228" y="2883769"/>
            <a:ext cx="11074172" cy="1081065"/>
          </a:xfrm>
          <a:prstGeom prst="rect">
            <a:avLst/>
          </a:prstGeom>
          <a:noFill/>
        </p:spPr>
        <p:txBody>
          <a:bodyPr wrap="square">
            <a:spAutoFit/>
          </a:bodyPr>
          <a:lstStyle/>
          <a:p>
            <a:pPr marL="302259" marR="0" lvl="1" indent="0" algn="l" defTabSz="914400" rtl="0" eaLnBrk="1" fontAlgn="auto" latinLnBrk="0" hangingPunct="1">
              <a:lnSpc>
                <a:spcPts val="3919"/>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Now"/>
                <a:ea typeface="+mn-ea"/>
                <a:cs typeface="+mn-cs"/>
              </a:rPr>
              <a:t>Supports for gender equity among authorities and decision-makers above the village level can include: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5" name="Picture 14" descr="A group of people sitting on the floor&#10;&#10;Description automatically generated with medium confidence">
            <a:extLst>
              <a:ext uri="{FF2B5EF4-FFF2-40B4-BE49-F238E27FC236}">
                <a16:creationId xmlns:a16="http://schemas.microsoft.com/office/drawing/2014/main" id="{3E1C572F-B80D-4F66-8444-643963E1B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18" name="Rectangle 17">
            <a:extLst>
              <a:ext uri="{FF2B5EF4-FFF2-40B4-BE49-F238E27FC236}">
                <a16:creationId xmlns:a16="http://schemas.microsoft.com/office/drawing/2014/main" id="{ACEF9FA8-12F8-4CEF-8C81-DCCB65D7F45D}"/>
              </a:ext>
            </a:extLst>
          </p:cNvPr>
          <p:cNvSpPr/>
          <p:nvPr/>
        </p:nvSpPr>
        <p:spPr>
          <a:xfrm flipV="1">
            <a:off x="0" y="-18757"/>
            <a:ext cx="18288000" cy="10287000"/>
          </a:xfrm>
          <a:prstGeom prst="rect">
            <a:avLst/>
          </a:prstGeom>
          <a:gradFill>
            <a:gsLst>
              <a:gs pos="60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FFFFFF"/>
                </a:solidFill>
                <a:latin typeface="Now"/>
              </a:rPr>
              <a:t>MODULE 1</a:t>
            </a:r>
            <a:r>
              <a:rPr lang="en-US" sz="1600">
                <a:solidFill>
                  <a:srgbClr val="FFFFFF"/>
                </a:solidFill>
                <a:latin typeface="Now"/>
              </a:rPr>
              <a:t> | WHY GENDER IS IMPORTANT IN CONSERVATION</a:t>
            </a:r>
          </a:p>
        </p:txBody>
      </p:sp>
      <p:sp>
        <p:nvSpPr>
          <p:cNvPr id="17" name="TextBox 4">
            <a:extLst>
              <a:ext uri="{FF2B5EF4-FFF2-40B4-BE49-F238E27FC236}">
                <a16:creationId xmlns:a16="http://schemas.microsoft.com/office/drawing/2014/main" id="{8C267F3A-C089-4416-B8E3-87DE278F2269}"/>
              </a:ext>
            </a:extLst>
          </p:cNvPr>
          <p:cNvSpPr txBox="1"/>
          <p:nvPr/>
        </p:nvSpPr>
        <p:spPr>
          <a:xfrm>
            <a:off x="304800" y="9041966"/>
            <a:ext cx="5808291" cy="851515"/>
          </a:xfrm>
          <a:prstGeom prst="rect">
            <a:avLst/>
          </a:prstGeom>
        </p:spPr>
        <p:txBody>
          <a:bodyPr wrap="square" lIns="0" tIns="0" rIns="0" bIns="0" rtlCol="0" anchor="t">
            <a:spAutoFit/>
          </a:bodyPr>
          <a:lstStyle/>
          <a:p>
            <a:pPr>
              <a:lnSpc>
                <a:spcPts val="2240"/>
              </a:lnSpc>
            </a:pPr>
            <a:r>
              <a:rPr lang="en-US" sz="2000" dirty="0">
                <a:solidFill>
                  <a:srgbClr val="FFFFFF"/>
                </a:solidFill>
                <a:latin typeface="Now"/>
              </a:rPr>
              <a:t>Focus Group Discussions on project impacts to women and men in the Gulf of Mottama Project. © TSWhitty</a:t>
            </a:r>
          </a:p>
        </p:txBody>
      </p:sp>
      <p:sp>
        <p:nvSpPr>
          <p:cNvPr id="8" name="TextBox 17">
            <a:extLst>
              <a:ext uri="{FF2B5EF4-FFF2-40B4-BE49-F238E27FC236}">
                <a16:creationId xmlns:a16="http://schemas.microsoft.com/office/drawing/2014/main" id="{D545B9B8-D5CF-4851-ABAB-982E077BA448}"/>
              </a:ext>
            </a:extLst>
          </p:cNvPr>
          <p:cNvSpPr txBox="1"/>
          <p:nvPr/>
        </p:nvSpPr>
        <p:spPr>
          <a:xfrm>
            <a:off x="40640" y="419100"/>
            <a:ext cx="6360160"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dirty="0">
              <a:ln>
                <a:noFill/>
              </a:ln>
              <a:solidFill>
                <a:prstClr val="white"/>
              </a:solidFill>
              <a:effectLst/>
              <a:uLnTx/>
              <a:uFillTx/>
              <a:latin typeface="Now"/>
              <a:ea typeface="+mn-ea"/>
              <a:cs typeface="+mn-cs"/>
            </a:endParaRPr>
          </a:p>
        </p:txBody>
      </p:sp>
      <p:sp>
        <p:nvSpPr>
          <p:cNvPr id="2" name="TextBox 2"/>
          <p:cNvSpPr txBox="1"/>
          <p:nvPr/>
        </p:nvSpPr>
        <p:spPr>
          <a:xfrm>
            <a:off x="533528" y="437949"/>
            <a:ext cx="9878254" cy="1609725"/>
          </a:xfrm>
          <a:prstGeom prst="rect">
            <a:avLst/>
          </a:prstGeom>
        </p:spPr>
        <p:txBody>
          <a:bodyPr lIns="0" tIns="0" rIns="0" bIns="0" rtlCol="0" anchor="t">
            <a:spAutoFit/>
          </a:bodyPr>
          <a:lstStyle/>
          <a:p>
            <a:pPr>
              <a:lnSpc>
                <a:spcPts val="6360"/>
              </a:lnSpc>
            </a:pPr>
            <a:r>
              <a:rPr lang="en-US" sz="5300" dirty="0">
                <a:solidFill>
                  <a:srgbClr val="FFFFFF"/>
                </a:solidFill>
                <a:latin typeface="Now"/>
              </a:rPr>
              <a:t>Key principles &amp; Considerations</a:t>
            </a:r>
          </a:p>
        </p:txBody>
      </p:sp>
    </p:spTree>
    <p:extLst>
      <p:ext uri="{BB962C8B-B14F-4D97-AF65-F5344CB8AC3E}">
        <p14:creationId xmlns:p14="http://schemas.microsoft.com/office/powerpoint/2010/main" val="2605770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grpSp>
        <p:nvGrpSpPr>
          <p:cNvPr id="2" name="Group 2"/>
          <p:cNvGrpSpPr/>
          <p:nvPr/>
        </p:nvGrpSpPr>
        <p:grpSpPr>
          <a:xfrm>
            <a:off x="360576" y="4348589"/>
            <a:ext cx="4273433" cy="4823986"/>
            <a:chOff x="0" y="0"/>
            <a:chExt cx="2474800" cy="2793631"/>
          </a:xfrm>
        </p:grpSpPr>
        <p:sp>
          <p:nvSpPr>
            <p:cNvPr id="3" name="Freeform 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solidFill>
              <a:srgbClr val="FFFFFF"/>
            </a:solidFill>
          </p:spPr>
        </p:sp>
      </p:grpSp>
      <p:sp>
        <p:nvSpPr>
          <p:cNvPr id="4" name="AutoShape 4"/>
          <p:cNvSpPr/>
          <p:nvPr/>
        </p:nvSpPr>
        <p:spPr>
          <a:xfrm>
            <a:off x="704850" y="5268835"/>
            <a:ext cx="3812131" cy="0"/>
          </a:xfrm>
          <a:prstGeom prst="line">
            <a:avLst/>
          </a:prstGeom>
          <a:ln w="28575" cap="rnd">
            <a:solidFill>
              <a:srgbClr val="26BDE2"/>
            </a:solidFill>
            <a:prstDash val="sysDot"/>
            <a:headEnd type="none" w="sm" len="sm"/>
            <a:tailEnd type="none" w="sm" len="sm"/>
          </a:ln>
        </p:spPr>
      </p:sp>
      <p:grpSp>
        <p:nvGrpSpPr>
          <p:cNvPr id="6" name="Group 6"/>
          <p:cNvGrpSpPr/>
          <p:nvPr/>
        </p:nvGrpSpPr>
        <p:grpSpPr>
          <a:xfrm>
            <a:off x="4832467" y="4348589"/>
            <a:ext cx="4273433" cy="4823986"/>
            <a:chOff x="0" y="0"/>
            <a:chExt cx="2474800" cy="2793631"/>
          </a:xfrm>
          <a:solidFill>
            <a:schemeClr val="bg1">
              <a:lumMod val="85000"/>
            </a:schemeClr>
          </a:solidFill>
        </p:grpSpPr>
        <p:sp>
          <p:nvSpPr>
            <p:cNvPr id="7" name="Freeform 7"/>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8" name="AutoShape 8"/>
          <p:cNvSpPr/>
          <p:nvPr/>
        </p:nvSpPr>
        <p:spPr>
          <a:xfrm>
            <a:off x="5176741" y="5268835"/>
            <a:ext cx="3812131" cy="0"/>
          </a:xfrm>
          <a:prstGeom prst="line">
            <a:avLst/>
          </a:prstGeom>
          <a:ln w="28575" cap="rnd">
            <a:solidFill>
              <a:srgbClr val="26BDE2"/>
            </a:solidFill>
            <a:prstDash val="sysDot"/>
            <a:headEnd type="none" w="sm" len="sm"/>
            <a:tailEnd type="none" w="sm" len="sm"/>
          </a:ln>
        </p:spPr>
      </p:sp>
      <p:grpSp>
        <p:nvGrpSpPr>
          <p:cNvPr id="9" name="Group 9"/>
          <p:cNvGrpSpPr/>
          <p:nvPr/>
        </p:nvGrpSpPr>
        <p:grpSpPr>
          <a:xfrm>
            <a:off x="9319037" y="4348589"/>
            <a:ext cx="4273433" cy="4823986"/>
            <a:chOff x="0" y="0"/>
            <a:chExt cx="2474800" cy="2793631"/>
          </a:xfrm>
          <a:solidFill>
            <a:schemeClr val="bg1">
              <a:lumMod val="85000"/>
            </a:schemeClr>
          </a:solidFill>
        </p:grpSpPr>
        <p:sp>
          <p:nvSpPr>
            <p:cNvPr id="10" name="Freeform 10"/>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11" name="AutoShape 11"/>
          <p:cNvSpPr/>
          <p:nvPr/>
        </p:nvSpPr>
        <p:spPr>
          <a:xfrm>
            <a:off x="9663311" y="5268835"/>
            <a:ext cx="3812131" cy="0"/>
          </a:xfrm>
          <a:prstGeom prst="line">
            <a:avLst/>
          </a:prstGeom>
          <a:ln w="28575" cap="rnd">
            <a:solidFill>
              <a:srgbClr val="26BDE2"/>
            </a:solidFill>
            <a:prstDash val="sysDot"/>
            <a:headEnd type="none" w="sm" len="sm"/>
            <a:tailEnd type="none" w="sm" len="sm"/>
          </a:ln>
        </p:spPr>
      </p:sp>
      <p:grpSp>
        <p:nvGrpSpPr>
          <p:cNvPr id="12" name="Group 12"/>
          <p:cNvGrpSpPr/>
          <p:nvPr/>
        </p:nvGrpSpPr>
        <p:grpSpPr>
          <a:xfrm>
            <a:off x="13762689" y="4348589"/>
            <a:ext cx="4273433" cy="4823986"/>
            <a:chOff x="0" y="0"/>
            <a:chExt cx="2474800" cy="2793631"/>
          </a:xfrm>
          <a:solidFill>
            <a:schemeClr val="bg1">
              <a:lumMod val="85000"/>
            </a:schemeClr>
          </a:solidFill>
        </p:grpSpPr>
        <p:sp>
          <p:nvSpPr>
            <p:cNvPr id="13" name="Freeform 1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14" name="AutoShape 14"/>
          <p:cNvSpPr/>
          <p:nvPr/>
        </p:nvSpPr>
        <p:spPr>
          <a:xfrm>
            <a:off x="14106963" y="5268835"/>
            <a:ext cx="3812131" cy="0"/>
          </a:xfrm>
          <a:prstGeom prst="line">
            <a:avLst/>
          </a:prstGeom>
          <a:ln w="28575" cap="rnd">
            <a:solidFill>
              <a:srgbClr val="26BDE2"/>
            </a:solidFill>
            <a:prstDash val="sysDot"/>
            <a:headEnd type="none" w="sm" len="sm"/>
            <a:tailEnd type="none" w="sm" len="sm"/>
          </a:ln>
        </p:spPr>
      </p:sp>
      <p:sp>
        <p:nvSpPr>
          <p:cNvPr id="17" name="TextBox 17"/>
          <p:cNvSpPr txBox="1"/>
          <p:nvPr/>
        </p:nvSpPr>
        <p:spPr>
          <a:xfrm>
            <a:off x="704850"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Module 1</a:t>
            </a:r>
          </a:p>
        </p:txBody>
      </p:sp>
      <p:sp>
        <p:nvSpPr>
          <p:cNvPr id="18" name="TextBox 18"/>
          <p:cNvSpPr txBox="1"/>
          <p:nvPr/>
        </p:nvSpPr>
        <p:spPr>
          <a:xfrm>
            <a:off x="591227" y="5715288"/>
            <a:ext cx="3812131" cy="2854371"/>
          </a:xfrm>
          <a:prstGeom prst="rect">
            <a:avLst/>
          </a:prstGeom>
        </p:spPr>
        <p:txBody>
          <a:bodyPr lIns="0" tIns="0" rIns="0" bIns="0" rtlCol="0" anchor="t">
            <a:spAutoFit/>
          </a:bodyPr>
          <a:lstStyle/>
          <a:p>
            <a:pPr algn="ctr">
              <a:lnSpc>
                <a:spcPts val="5179"/>
              </a:lnSpc>
            </a:pPr>
            <a:r>
              <a:rPr lang="en-US" sz="3699">
                <a:solidFill>
                  <a:srgbClr val="03989E"/>
                </a:solidFill>
                <a:latin typeface="Now"/>
              </a:rPr>
              <a:t>Why gender is important in conservation</a:t>
            </a:r>
          </a:p>
          <a:p>
            <a:pPr algn="ctr">
              <a:lnSpc>
                <a:spcPts val="3359"/>
              </a:lnSpc>
            </a:pPr>
            <a:r>
              <a:rPr lang="en-US" sz="2400">
                <a:solidFill>
                  <a:srgbClr val="03989E"/>
                </a:solidFill>
                <a:latin typeface="Now" panose="020B0604020202020204" charset="0"/>
              </a:rPr>
              <a:t>Context, Rationale, and Key Considerations</a:t>
            </a:r>
          </a:p>
        </p:txBody>
      </p:sp>
      <p:sp>
        <p:nvSpPr>
          <p:cNvPr id="19" name="TextBox 19"/>
          <p:cNvSpPr txBox="1"/>
          <p:nvPr/>
        </p:nvSpPr>
        <p:spPr>
          <a:xfrm>
            <a:off x="289525" y="1956155"/>
            <a:ext cx="9731066" cy="1066800"/>
          </a:xfrm>
          <a:prstGeom prst="rect">
            <a:avLst/>
          </a:prstGeom>
        </p:spPr>
        <p:txBody>
          <a:bodyPr lIns="0" tIns="0" rIns="0" bIns="0" rtlCol="0" anchor="t">
            <a:spAutoFit/>
          </a:bodyPr>
          <a:lstStyle/>
          <a:p>
            <a:pPr>
              <a:lnSpc>
                <a:spcPts val="8400"/>
              </a:lnSpc>
            </a:pPr>
            <a:r>
              <a:rPr lang="en-US" sz="6999" dirty="0">
                <a:solidFill>
                  <a:srgbClr val="FFFFFF"/>
                </a:solidFill>
                <a:latin typeface="Now"/>
              </a:rPr>
              <a:t>Modules</a:t>
            </a:r>
          </a:p>
        </p:txBody>
      </p:sp>
      <p:sp>
        <p:nvSpPr>
          <p:cNvPr id="22" name="TextBox 22"/>
          <p:cNvSpPr txBox="1"/>
          <p:nvPr/>
        </p:nvSpPr>
        <p:spPr>
          <a:xfrm>
            <a:off x="5176741" y="4627356"/>
            <a:ext cx="3812131" cy="504825"/>
          </a:xfrm>
          <a:prstGeom prst="rect">
            <a:avLst/>
          </a:prstGeom>
        </p:spPr>
        <p:txBody>
          <a:bodyPr lIns="0" tIns="0" rIns="0" bIns="0" rtlCol="0" anchor="t">
            <a:spAutoFit/>
          </a:bodyPr>
          <a:lstStyle/>
          <a:p>
            <a:pPr>
              <a:lnSpc>
                <a:spcPts val="4199"/>
              </a:lnSpc>
            </a:pPr>
            <a:r>
              <a:rPr lang="en-US" sz="2999">
                <a:solidFill>
                  <a:srgbClr val="FD9D24"/>
                </a:solidFill>
                <a:latin typeface="Now"/>
              </a:rPr>
              <a:t>Module 2</a:t>
            </a:r>
          </a:p>
        </p:txBody>
      </p:sp>
      <p:sp>
        <p:nvSpPr>
          <p:cNvPr id="23" name="TextBox 23"/>
          <p:cNvSpPr txBox="1"/>
          <p:nvPr/>
        </p:nvSpPr>
        <p:spPr>
          <a:xfrm>
            <a:off x="5063118" y="5715288"/>
            <a:ext cx="3812131" cy="3142616"/>
          </a:xfrm>
          <a:prstGeom prst="rect">
            <a:avLst/>
          </a:prstGeom>
        </p:spPr>
        <p:txBody>
          <a:bodyPr lIns="0" tIns="0" rIns="0" bIns="0" rtlCol="0" anchor="t">
            <a:spAutoFit/>
          </a:bodyPr>
          <a:lstStyle/>
          <a:p>
            <a:pPr algn="ctr">
              <a:lnSpc>
                <a:spcPts val="4339"/>
              </a:lnSpc>
            </a:pPr>
            <a:r>
              <a:rPr lang="en-US" sz="3099">
                <a:solidFill>
                  <a:srgbClr val="03989E"/>
                </a:solidFill>
                <a:latin typeface="Now"/>
              </a:rPr>
              <a:t>Framework:</a:t>
            </a:r>
          </a:p>
          <a:p>
            <a:pPr algn="ctr">
              <a:lnSpc>
                <a:spcPts val="5179"/>
              </a:lnSpc>
            </a:pPr>
            <a:r>
              <a:rPr lang="en-US" sz="3699">
                <a:solidFill>
                  <a:srgbClr val="03989E"/>
                </a:solidFill>
                <a:latin typeface="Now"/>
              </a:rPr>
              <a:t>Working to empower women in conservation</a:t>
            </a:r>
          </a:p>
        </p:txBody>
      </p:sp>
      <p:sp>
        <p:nvSpPr>
          <p:cNvPr id="24" name="TextBox 24"/>
          <p:cNvSpPr txBox="1"/>
          <p:nvPr/>
        </p:nvSpPr>
        <p:spPr>
          <a:xfrm>
            <a:off x="9663311" y="4627356"/>
            <a:ext cx="3812131" cy="504825"/>
          </a:xfrm>
          <a:prstGeom prst="rect">
            <a:avLst/>
          </a:prstGeom>
        </p:spPr>
        <p:txBody>
          <a:bodyPr lIns="0" tIns="0" rIns="0" bIns="0" rtlCol="0" anchor="t">
            <a:spAutoFit/>
          </a:bodyPr>
          <a:lstStyle/>
          <a:p>
            <a:pPr>
              <a:lnSpc>
                <a:spcPts val="4199"/>
              </a:lnSpc>
            </a:pPr>
            <a:r>
              <a:rPr lang="en-US" sz="2999">
                <a:solidFill>
                  <a:srgbClr val="FD9D24"/>
                </a:solidFill>
                <a:latin typeface="Now"/>
              </a:rPr>
              <a:t>Module 3</a:t>
            </a:r>
          </a:p>
        </p:txBody>
      </p:sp>
      <p:sp>
        <p:nvSpPr>
          <p:cNvPr id="25" name="TextBox 25"/>
          <p:cNvSpPr txBox="1"/>
          <p:nvPr/>
        </p:nvSpPr>
        <p:spPr>
          <a:xfrm>
            <a:off x="9549688" y="5715288"/>
            <a:ext cx="3812131" cy="1934846"/>
          </a:xfrm>
          <a:prstGeom prst="rect">
            <a:avLst/>
          </a:prstGeom>
        </p:spPr>
        <p:txBody>
          <a:bodyPr lIns="0" tIns="0" rIns="0" bIns="0" rtlCol="0" anchor="t">
            <a:spAutoFit/>
          </a:bodyPr>
          <a:lstStyle/>
          <a:p>
            <a:pPr algn="ctr">
              <a:lnSpc>
                <a:spcPts val="5179"/>
              </a:lnSpc>
            </a:pPr>
            <a:r>
              <a:rPr lang="en-US" sz="3699">
                <a:solidFill>
                  <a:srgbClr val="03989E"/>
                </a:solidFill>
                <a:latin typeface="Now"/>
              </a:rPr>
              <a:t>Ways of thinking &amp; Working in projects</a:t>
            </a:r>
          </a:p>
        </p:txBody>
      </p:sp>
      <p:sp>
        <p:nvSpPr>
          <p:cNvPr id="26" name="TextBox 26"/>
          <p:cNvSpPr txBox="1"/>
          <p:nvPr/>
        </p:nvSpPr>
        <p:spPr>
          <a:xfrm>
            <a:off x="14106963" y="4627356"/>
            <a:ext cx="3812131" cy="517449"/>
          </a:xfrm>
          <a:prstGeom prst="rect">
            <a:avLst/>
          </a:prstGeom>
        </p:spPr>
        <p:txBody>
          <a:bodyPr lIns="0" tIns="0" rIns="0" bIns="0" rtlCol="0" anchor="t">
            <a:spAutoFit/>
          </a:bodyPr>
          <a:lstStyle/>
          <a:p>
            <a:pPr>
              <a:lnSpc>
                <a:spcPts val="4199"/>
              </a:lnSpc>
            </a:pPr>
            <a:r>
              <a:rPr lang="en-US" sz="2999" dirty="0">
                <a:solidFill>
                  <a:srgbClr val="FD9D24"/>
                </a:solidFill>
                <a:latin typeface="Now"/>
              </a:rPr>
              <a:t>Annex</a:t>
            </a:r>
          </a:p>
        </p:txBody>
      </p:sp>
      <p:sp>
        <p:nvSpPr>
          <p:cNvPr id="27" name="TextBox 27"/>
          <p:cNvSpPr txBox="1"/>
          <p:nvPr/>
        </p:nvSpPr>
        <p:spPr>
          <a:xfrm>
            <a:off x="13993340" y="5715288"/>
            <a:ext cx="3812131" cy="1306961"/>
          </a:xfrm>
          <a:prstGeom prst="rect">
            <a:avLst/>
          </a:prstGeom>
        </p:spPr>
        <p:txBody>
          <a:bodyPr lIns="0" tIns="0" rIns="0" bIns="0" rtlCol="0" anchor="t">
            <a:spAutoFit/>
          </a:bodyPr>
          <a:lstStyle/>
          <a:p>
            <a:pPr algn="ctr">
              <a:lnSpc>
                <a:spcPts val="5179"/>
              </a:lnSpc>
            </a:pPr>
            <a:r>
              <a:rPr lang="en-US" sz="3699" dirty="0">
                <a:solidFill>
                  <a:srgbClr val="03989E"/>
                </a:solidFill>
                <a:latin typeface="Now" panose="020B0604020202020204" charset="0"/>
              </a:rPr>
              <a:t>Further learning:</a:t>
            </a:r>
          </a:p>
          <a:p>
            <a:pPr algn="ctr">
              <a:lnSpc>
                <a:spcPts val="5179"/>
              </a:lnSpc>
            </a:pPr>
            <a:r>
              <a:rPr lang="en-US" sz="3200" dirty="0">
                <a:solidFill>
                  <a:srgbClr val="03989E"/>
                </a:solidFill>
                <a:latin typeface="Now" panose="020B0604020202020204" charset="0"/>
              </a:rPr>
              <a:t>Useful resources</a:t>
            </a:r>
          </a:p>
        </p:txBody>
      </p:sp>
      <p:sp>
        <p:nvSpPr>
          <p:cNvPr id="28" name="TextBox 10">
            <a:extLst>
              <a:ext uri="{FF2B5EF4-FFF2-40B4-BE49-F238E27FC236}">
                <a16:creationId xmlns:a16="http://schemas.microsoft.com/office/drawing/2014/main" id="{DEE6D5AB-7468-4FBF-BF15-E3B8A06162B8}"/>
              </a:ext>
            </a:extLst>
          </p:cNvPr>
          <p:cNvSpPr txBox="1"/>
          <p:nvPr/>
        </p:nvSpPr>
        <p:spPr>
          <a:xfrm>
            <a:off x="457200" y="440706"/>
            <a:ext cx="6553200" cy="334707"/>
          </a:xfrm>
          <a:prstGeom prst="rect">
            <a:avLst/>
          </a:prstGeom>
        </p:spPr>
        <p:txBody>
          <a:bodyPr wrap="square" lIns="0" tIns="0" rIns="0" bIns="0" rtlCol="0" anchor="t">
            <a:spAutoFit/>
          </a:bodyPr>
          <a:lstStyle/>
          <a:p>
            <a:pPr>
              <a:lnSpc>
                <a:spcPts val="2640"/>
              </a:lnSpc>
            </a:pPr>
            <a:r>
              <a:rPr lang="en-US" sz="2200">
                <a:solidFill>
                  <a:srgbClr val="FFFFFF"/>
                </a:solidFill>
                <a:latin typeface="Now Bold"/>
              </a:rPr>
              <a:t>EMPOWERING WOMEN IN CONSERVATION</a:t>
            </a:r>
            <a:endParaRPr lang="en-US" sz="2199">
              <a:solidFill>
                <a:srgbClr val="FFFFFF"/>
              </a:solidFill>
              <a:latin typeface="Now Bold"/>
            </a:endParaRPr>
          </a:p>
        </p:txBody>
      </p:sp>
      <p:sp>
        <p:nvSpPr>
          <p:cNvPr id="29" name="AutoShape 4">
            <a:extLst>
              <a:ext uri="{FF2B5EF4-FFF2-40B4-BE49-F238E27FC236}">
                <a16:creationId xmlns:a16="http://schemas.microsoft.com/office/drawing/2014/main" id="{E9F3D7D2-9573-44D3-B9C9-06079613BE30}"/>
              </a:ext>
            </a:extLst>
          </p:cNvPr>
          <p:cNvSpPr/>
          <p:nvPr/>
        </p:nvSpPr>
        <p:spPr>
          <a:xfrm>
            <a:off x="506678" y="876300"/>
            <a:ext cx="3912922" cy="0"/>
          </a:xfrm>
          <a:prstGeom prst="line">
            <a:avLst/>
          </a:prstGeom>
          <a:ln w="28575" cap="rnd">
            <a:solidFill>
              <a:srgbClr val="FFFFFF"/>
            </a:solidFill>
            <a:prstDash val="sysDot"/>
            <a:headEnd type="none" w="sm" len="sm"/>
            <a:tailEnd type="none" w="sm" len="sm"/>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descr="A group of people sitting on the floor&#10;&#10;Description automatically generated with medium confidence">
            <a:extLst>
              <a:ext uri="{FF2B5EF4-FFF2-40B4-BE49-F238E27FC236}">
                <a16:creationId xmlns:a16="http://schemas.microsoft.com/office/drawing/2014/main" id="{3E1C572F-B80D-4F66-8444-643963E1B7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48" y="0"/>
            <a:ext cx="18288000" cy="10287000"/>
          </a:xfrm>
          <a:prstGeom prst="rect">
            <a:avLst/>
          </a:prstGeom>
        </p:spPr>
      </p:pic>
      <p:sp>
        <p:nvSpPr>
          <p:cNvPr id="16" name="Rectangle 15">
            <a:extLst>
              <a:ext uri="{FF2B5EF4-FFF2-40B4-BE49-F238E27FC236}">
                <a16:creationId xmlns:a16="http://schemas.microsoft.com/office/drawing/2014/main" id="{94349D1C-35A3-4A9B-BC9E-52697DDEE6EF}"/>
              </a:ext>
            </a:extLst>
          </p:cNvPr>
          <p:cNvSpPr/>
          <p:nvPr/>
        </p:nvSpPr>
        <p:spPr>
          <a:xfrm>
            <a:off x="0" y="0"/>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A03AD9D-BD5C-45ED-AE75-6E9656F48385}"/>
              </a:ext>
            </a:extLst>
          </p:cNvPr>
          <p:cNvSpPr/>
          <p:nvPr/>
        </p:nvSpPr>
        <p:spPr>
          <a:xfrm flipV="1">
            <a:off x="0" y="-18757"/>
            <a:ext cx="18288000" cy="10287000"/>
          </a:xfrm>
          <a:prstGeom prst="rect">
            <a:avLst/>
          </a:prstGeom>
          <a:gradFill>
            <a:gsLst>
              <a:gs pos="53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FFFFFF"/>
                </a:solidFill>
                <a:latin typeface="Now"/>
              </a:rPr>
              <a:t>MODULE 1</a:t>
            </a:r>
            <a:r>
              <a:rPr lang="en-US" sz="1600">
                <a:solidFill>
                  <a:srgbClr val="FFFFFF"/>
                </a:solidFill>
                <a:latin typeface="Now"/>
              </a:rPr>
              <a:t> | WHY GENDER IS IMPORTANT IN CONSERVATION</a:t>
            </a:r>
          </a:p>
        </p:txBody>
      </p:sp>
      <p:sp>
        <p:nvSpPr>
          <p:cNvPr id="5" name="AutoShape 5"/>
          <p:cNvSpPr/>
          <p:nvPr/>
        </p:nvSpPr>
        <p:spPr>
          <a:xfrm rot="5400000">
            <a:off x="5348810" y="6053441"/>
            <a:ext cx="7472314" cy="0"/>
          </a:xfrm>
          <a:prstGeom prst="line">
            <a:avLst/>
          </a:prstGeom>
          <a:ln w="34925" cap="rnd">
            <a:solidFill>
              <a:srgbClr val="FFFFFF"/>
            </a:solidFill>
            <a:prstDash val="sysDot"/>
            <a:headEnd type="none" w="sm" len="sm"/>
            <a:tailEnd type="none" w="sm" len="sm"/>
          </a:ln>
        </p:spPr>
      </p:sp>
      <p:sp>
        <p:nvSpPr>
          <p:cNvPr id="6" name="AutoShape 6"/>
          <p:cNvSpPr/>
          <p:nvPr/>
        </p:nvSpPr>
        <p:spPr>
          <a:xfrm>
            <a:off x="2598588" y="3690640"/>
            <a:ext cx="4538084" cy="980311"/>
          </a:xfrm>
          <a:prstGeom prst="rect">
            <a:avLst/>
          </a:prstGeom>
          <a:solidFill>
            <a:srgbClr val="F9844A"/>
          </a:solidFill>
        </p:spPr>
      </p:sp>
      <p:sp>
        <p:nvSpPr>
          <p:cNvPr id="7" name="TextBox 7"/>
          <p:cNvSpPr txBox="1"/>
          <p:nvPr/>
        </p:nvSpPr>
        <p:spPr>
          <a:xfrm>
            <a:off x="809980" y="3913125"/>
            <a:ext cx="8115300" cy="570866"/>
          </a:xfrm>
          <a:prstGeom prst="rect">
            <a:avLst/>
          </a:prstGeom>
        </p:spPr>
        <p:txBody>
          <a:bodyPr lIns="0" tIns="0" rIns="0" bIns="0" rtlCol="0" anchor="t">
            <a:spAutoFit/>
          </a:bodyPr>
          <a:lstStyle/>
          <a:p>
            <a:pPr algn="ctr">
              <a:lnSpc>
                <a:spcPts val="4759"/>
              </a:lnSpc>
              <a:spcBef>
                <a:spcPct val="0"/>
              </a:spcBef>
            </a:pPr>
            <a:r>
              <a:rPr lang="en-US" sz="3399">
                <a:solidFill>
                  <a:srgbClr val="FFFFFF"/>
                </a:solidFill>
                <a:latin typeface="Now Bold"/>
              </a:rPr>
              <a:t>Context sensitivity</a:t>
            </a:r>
          </a:p>
        </p:txBody>
      </p:sp>
      <p:sp>
        <p:nvSpPr>
          <p:cNvPr id="8" name="AutoShape 8"/>
          <p:cNvSpPr/>
          <p:nvPr/>
        </p:nvSpPr>
        <p:spPr>
          <a:xfrm>
            <a:off x="11241583" y="3690640"/>
            <a:ext cx="4538084" cy="980311"/>
          </a:xfrm>
          <a:prstGeom prst="rect">
            <a:avLst/>
          </a:prstGeom>
          <a:solidFill>
            <a:srgbClr val="F9844A"/>
          </a:solidFill>
        </p:spPr>
      </p:sp>
      <p:sp>
        <p:nvSpPr>
          <p:cNvPr id="9" name="TextBox 9"/>
          <p:cNvSpPr txBox="1"/>
          <p:nvPr/>
        </p:nvSpPr>
        <p:spPr>
          <a:xfrm>
            <a:off x="9452975" y="3913125"/>
            <a:ext cx="8115300" cy="570866"/>
          </a:xfrm>
          <a:prstGeom prst="rect">
            <a:avLst/>
          </a:prstGeom>
        </p:spPr>
        <p:txBody>
          <a:bodyPr lIns="0" tIns="0" rIns="0" bIns="0" rtlCol="0" anchor="t">
            <a:spAutoFit/>
          </a:bodyPr>
          <a:lstStyle/>
          <a:p>
            <a:pPr algn="ctr">
              <a:lnSpc>
                <a:spcPts val="4759"/>
              </a:lnSpc>
              <a:spcBef>
                <a:spcPct val="0"/>
              </a:spcBef>
            </a:pPr>
            <a:r>
              <a:rPr lang="en-US" sz="3399" dirty="0">
                <a:solidFill>
                  <a:srgbClr val="FFFFFF"/>
                </a:solidFill>
                <a:latin typeface="Now Bold"/>
              </a:rPr>
              <a:t>“Do No Harm”</a:t>
            </a:r>
          </a:p>
        </p:txBody>
      </p:sp>
      <p:sp>
        <p:nvSpPr>
          <p:cNvPr id="10" name="AutoShape 10"/>
          <p:cNvSpPr/>
          <p:nvPr/>
        </p:nvSpPr>
        <p:spPr>
          <a:xfrm>
            <a:off x="2598588" y="7352398"/>
            <a:ext cx="4538084" cy="980311"/>
          </a:xfrm>
          <a:prstGeom prst="rect">
            <a:avLst/>
          </a:prstGeom>
          <a:solidFill>
            <a:srgbClr val="F9844A"/>
          </a:solidFill>
        </p:spPr>
      </p:sp>
      <p:sp>
        <p:nvSpPr>
          <p:cNvPr id="11" name="TextBox 11"/>
          <p:cNvSpPr txBox="1"/>
          <p:nvPr/>
        </p:nvSpPr>
        <p:spPr>
          <a:xfrm>
            <a:off x="533528" y="7373916"/>
            <a:ext cx="8455339" cy="1046184"/>
          </a:xfrm>
          <a:prstGeom prst="rect">
            <a:avLst/>
          </a:prstGeom>
        </p:spPr>
        <p:txBody>
          <a:bodyPr lIns="0" tIns="0" rIns="0" bIns="0" rtlCol="0" anchor="t">
            <a:spAutoFit/>
          </a:bodyPr>
          <a:lstStyle/>
          <a:p>
            <a:pPr algn="ctr">
              <a:spcBef>
                <a:spcPct val="0"/>
              </a:spcBef>
            </a:pPr>
            <a:r>
              <a:rPr lang="en-US" sz="3399">
                <a:solidFill>
                  <a:srgbClr val="FFFFFF"/>
                </a:solidFill>
                <a:latin typeface="Now Bold"/>
              </a:rPr>
              <a:t>Meaningful </a:t>
            </a:r>
          </a:p>
          <a:p>
            <a:pPr algn="ctr">
              <a:spcBef>
                <a:spcPct val="0"/>
              </a:spcBef>
            </a:pPr>
            <a:r>
              <a:rPr lang="en-US" sz="3399">
                <a:solidFill>
                  <a:srgbClr val="FFFFFF"/>
                </a:solidFill>
                <a:latin typeface="Now Bold"/>
              </a:rPr>
              <a:t>participation </a:t>
            </a:r>
          </a:p>
        </p:txBody>
      </p:sp>
      <p:sp>
        <p:nvSpPr>
          <p:cNvPr id="12" name="AutoShape 12"/>
          <p:cNvSpPr/>
          <p:nvPr/>
        </p:nvSpPr>
        <p:spPr>
          <a:xfrm>
            <a:off x="11241583" y="7352398"/>
            <a:ext cx="4538084" cy="980311"/>
          </a:xfrm>
          <a:prstGeom prst="rect">
            <a:avLst/>
          </a:prstGeom>
          <a:solidFill>
            <a:srgbClr val="F9844A"/>
          </a:solidFill>
        </p:spPr>
      </p:sp>
      <p:sp>
        <p:nvSpPr>
          <p:cNvPr id="13" name="TextBox 13"/>
          <p:cNvSpPr txBox="1"/>
          <p:nvPr/>
        </p:nvSpPr>
        <p:spPr>
          <a:xfrm>
            <a:off x="9144000" y="7527276"/>
            <a:ext cx="8610472" cy="563881"/>
          </a:xfrm>
          <a:prstGeom prst="rect">
            <a:avLst/>
          </a:prstGeom>
        </p:spPr>
        <p:txBody>
          <a:bodyPr wrap="square" lIns="0" tIns="0" rIns="0" bIns="0" rtlCol="0" anchor="t">
            <a:spAutoFit/>
          </a:bodyPr>
          <a:lstStyle/>
          <a:p>
            <a:pPr algn="ctr">
              <a:lnSpc>
                <a:spcPts val="4619"/>
              </a:lnSpc>
              <a:spcBef>
                <a:spcPct val="0"/>
              </a:spcBef>
            </a:pPr>
            <a:r>
              <a:rPr lang="en-US" sz="3299">
                <a:solidFill>
                  <a:srgbClr val="FFFFFF"/>
                </a:solidFill>
                <a:latin typeface="Now Bold"/>
              </a:rPr>
              <a:t>Intersectionality</a:t>
            </a:r>
          </a:p>
        </p:txBody>
      </p:sp>
      <p:sp>
        <p:nvSpPr>
          <p:cNvPr id="3" name="AutoShape 3"/>
          <p:cNvSpPr/>
          <p:nvPr/>
        </p:nvSpPr>
        <p:spPr>
          <a:xfrm>
            <a:off x="1028700" y="5899372"/>
            <a:ext cx="16230600" cy="0"/>
          </a:xfrm>
          <a:prstGeom prst="line">
            <a:avLst/>
          </a:prstGeom>
          <a:ln w="34925" cap="rnd">
            <a:solidFill>
              <a:srgbClr val="FFFFFF"/>
            </a:solidFill>
            <a:prstDash val="sysDot"/>
            <a:headEnd type="none" w="sm" len="sm"/>
            <a:tailEnd type="none" w="sm" len="sm"/>
          </a:ln>
        </p:spPr>
      </p:sp>
      <p:sp>
        <p:nvSpPr>
          <p:cNvPr id="18" name="TextBox 17">
            <a:extLst>
              <a:ext uri="{FF2B5EF4-FFF2-40B4-BE49-F238E27FC236}">
                <a16:creationId xmlns:a16="http://schemas.microsoft.com/office/drawing/2014/main" id="{E3A23C2F-2D8E-41E6-ADDB-FD7308317276}"/>
              </a:ext>
            </a:extLst>
          </p:cNvPr>
          <p:cNvSpPr txBox="1"/>
          <p:nvPr/>
        </p:nvSpPr>
        <p:spPr>
          <a:xfrm>
            <a:off x="40640" y="419100"/>
            <a:ext cx="6360160"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dirty="0">
              <a:ln>
                <a:noFill/>
              </a:ln>
              <a:solidFill>
                <a:prstClr val="white"/>
              </a:solidFill>
              <a:effectLst/>
              <a:uLnTx/>
              <a:uFillTx/>
              <a:latin typeface="Now"/>
              <a:ea typeface="+mn-ea"/>
              <a:cs typeface="+mn-cs"/>
            </a:endParaRPr>
          </a:p>
        </p:txBody>
      </p:sp>
      <p:sp>
        <p:nvSpPr>
          <p:cNvPr id="19" name="TextBox 2">
            <a:extLst>
              <a:ext uri="{FF2B5EF4-FFF2-40B4-BE49-F238E27FC236}">
                <a16:creationId xmlns:a16="http://schemas.microsoft.com/office/drawing/2014/main" id="{62E2395E-3F2B-4899-B32D-0F65912BDDFE}"/>
              </a:ext>
            </a:extLst>
          </p:cNvPr>
          <p:cNvSpPr txBox="1"/>
          <p:nvPr/>
        </p:nvSpPr>
        <p:spPr>
          <a:xfrm>
            <a:off x="533528" y="437949"/>
            <a:ext cx="9878254" cy="1609725"/>
          </a:xfrm>
          <a:prstGeom prst="rect">
            <a:avLst/>
          </a:prstGeom>
        </p:spPr>
        <p:txBody>
          <a:bodyPr lIns="0" tIns="0" rIns="0" bIns="0" rtlCol="0" anchor="t">
            <a:spAutoFit/>
          </a:bodyPr>
          <a:lstStyle/>
          <a:p>
            <a:pPr>
              <a:lnSpc>
                <a:spcPts val="6360"/>
              </a:lnSpc>
            </a:pPr>
            <a:r>
              <a:rPr lang="en-US" sz="5300" dirty="0">
                <a:solidFill>
                  <a:srgbClr val="FFFFFF"/>
                </a:solidFill>
                <a:latin typeface="Now"/>
              </a:rPr>
              <a:t>Key principles &amp; Considerations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group of people sitting on the floor&#10;&#10;Description automatically generated with medium confidence">
            <a:extLst>
              <a:ext uri="{FF2B5EF4-FFF2-40B4-BE49-F238E27FC236}">
                <a16:creationId xmlns:a16="http://schemas.microsoft.com/office/drawing/2014/main" id="{6E93F8AC-861D-40F2-9948-E17F5F5784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8" name="Rectangle 7">
            <a:extLst>
              <a:ext uri="{FF2B5EF4-FFF2-40B4-BE49-F238E27FC236}">
                <a16:creationId xmlns:a16="http://schemas.microsoft.com/office/drawing/2014/main" id="{F037C12C-2CD8-4B74-8394-B6FDDEF97728}"/>
              </a:ext>
            </a:extLst>
          </p:cNvPr>
          <p:cNvSpPr/>
          <p:nvPr/>
        </p:nvSpPr>
        <p:spPr>
          <a:xfrm>
            <a:off x="0" y="-24427"/>
            <a:ext cx="18288000" cy="10287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548987C-C83D-4430-A48B-4B168879875B}"/>
              </a:ext>
            </a:extLst>
          </p:cNvPr>
          <p:cNvSpPr/>
          <p:nvPr/>
        </p:nvSpPr>
        <p:spPr>
          <a:xfrm flipV="1">
            <a:off x="0" y="-38100"/>
            <a:ext cx="18288000" cy="10287000"/>
          </a:xfrm>
          <a:prstGeom prst="rect">
            <a:avLst/>
          </a:prstGeom>
          <a:gradFill>
            <a:gsLst>
              <a:gs pos="53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FFFFFF"/>
                </a:solidFill>
                <a:latin typeface="Now"/>
              </a:rPr>
              <a:t>MODULE 1</a:t>
            </a:r>
            <a:r>
              <a:rPr lang="en-US" sz="1600">
                <a:solidFill>
                  <a:srgbClr val="FFFFFF"/>
                </a:solidFill>
                <a:latin typeface="Now"/>
              </a:rPr>
              <a:t> | WHY GENDER IS IMPORTANT IN CONSERVATION</a:t>
            </a:r>
          </a:p>
        </p:txBody>
      </p:sp>
      <p:sp>
        <p:nvSpPr>
          <p:cNvPr id="4" name="AutoShape 4"/>
          <p:cNvSpPr/>
          <p:nvPr/>
        </p:nvSpPr>
        <p:spPr>
          <a:xfrm>
            <a:off x="2598588" y="3690640"/>
            <a:ext cx="4538084" cy="980311"/>
          </a:xfrm>
          <a:prstGeom prst="rect">
            <a:avLst/>
          </a:prstGeom>
          <a:solidFill>
            <a:srgbClr val="F9844A"/>
          </a:solidFill>
        </p:spPr>
      </p:sp>
      <p:sp>
        <p:nvSpPr>
          <p:cNvPr id="5" name="TextBox 5"/>
          <p:cNvSpPr txBox="1"/>
          <p:nvPr/>
        </p:nvSpPr>
        <p:spPr>
          <a:xfrm>
            <a:off x="809980" y="3913125"/>
            <a:ext cx="8115300" cy="570866"/>
          </a:xfrm>
          <a:prstGeom prst="rect">
            <a:avLst/>
          </a:prstGeom>
        </p:spPr>
        <p:txBody>
          <a:bodyPr lIns="0" tIns="0" rIns="0" bIns="0" rtlCol="0" anchor="t">
            <a:spAutoFit/>
          </a:bodyPr>
          <a:lstStyle/>
          <a:p>
            <a:pPr algn="ctr">
              <a:lnSpc>
                <a:spcPts val="4759"/>
              </a:lnSpc>
              <a:spcBef>
                <a:spcPct val="0"/>
              </a:spcBef>
            </a:pPr>
            <a:r>
              <a:rPr lang="en-US" sz="3399" dirty="0">
                <a:solidFill>
                  <a:srgbClr val="FFFFFF"/>
                </a:solidFill>
                <a:latin typeface="Now Bold"/>
              </a:rPr>
              <a:t>Context sensitivity</a:t>
            </a:r>
          </a:p>
        </p:txBody>
      </p:sp>
      <p:sp>
        <p:nvSpPr>
          <p:cNvPr id="6" name="TextBox 6"/>
          <p:cNvSpPr txBox="1"/>
          <p:nvPr/>
        </p:nvSpPr>
        <p:spPr>
          <a:xfrm>
            <a:off x="7498991" y="3633490"/>
            <a:ext cx="9578559" cy="2971166"/>
          </a:xfrm>
          <a:prstGeom prst="rect">
            <a:avLst/>
          </a:prstGeom>
        </p:spPr>
        <p:txBody>
          <a:bodyPr lIns="0" tIns="0" rIns="0" bIns="0" rtlCol="0" anchor="t">
            <a:spAutoFit/>
          </a:bodyPr>
          <a:lstStyle/>
          <a:p>
            <a:pPr>
              <a:lnSpc>
                <a:spcPts val="4759"/>
              </a:lnSpc>
              <a:spcBef>
                <a:spcPct val="0"/>
              </a:spcBef>
            </a:pPr>
            <a:r>
              <a:rPr lang="en-US" sz="3399">
                <a:solidFill>
                  <a:srgbClr val="FFFFFF"/>
                </a:solidFill>
                <a:latin typeface="Now"/>
              </a:rPr>
              <a:t>Understand &amp; be sensitive to the local context of gender roles and related dynamics. Make sure that your plan and activities are appropriate to the local context.</a:t>
            </a:r>
          </a:p>
        </p:txBody>
      </p:sp>
      <p:sp>
        <p:nvSpPr>
          <p:cNvPr id="12" name="TextBox 17">
            <a:extLst>
              <a:ext uri="{FF2B5EF4-FFF2-40B4-BE49-F238E27FC236}">
                <a16:creationId xmlns:a16="http://schemas.microsoft.com/office/drawing/2014/main" id="{7C13AD02-0AA0-4CDC-BBAC-36B8ACB216C0}"/>
              </a:ext>
            </a:extLst>
          </p:cNvPr>
          <p:cNvSpPr txBox="1"/>
          <p:nvPr/>
        </p:nvSpPr>
        <p:spPr>
          <a:xfrm>
            <a:off x="40640" y="419100"/>
            <a:ext cx="6360160"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dirty="0">
              <a:ln>
                <a:noFill/>
              </a:ln>
              <a:solidFill>
                <a:prstClr val="white"/>
              </a:solidFill>
              <a:effectLst/>
              <a:uLnTx/>
              <a:uFillTx/>
              <a:latin typeface="Now"/>
              <a:ea typeface="+mn-ea"/>
              <a:cs typeface="+mn-cs"/>
            </a:endParaRPr>
          </a:p>
        </p:txBody>
      </p:sp>
      <p:sp>
        <p:nvSpPr>
          <p:cNvPr id="13" name="TextBox 2">
            <a:extLst>
              <a:ext uri="{FF2B5EF4-FFF2-40B4-BE49-F238E27FC236}">
                <a16:creationId xmlns:a16="http://schemas.microsoft.com/office/drawing/2014/main" id="{237C8CD4-28DE-4688-9398-1D9D57D8B682}"/>
              </a:ext>
            </a:extLst>
          </p:cNvPr>
          <p:cNvSpPr txBox="1"/>
          <p:nvPr/>
        </p:nvSpPr>
        <p:spPr>
          <a:xfrm>
            <a:off x="533528" y="437949"/>
            <a:ext cx="9878254" cy="1609725"/>
          </a:xfrm>
          <a:prstGeom prst="rect">
            <a:avLst/>
          </a:prstGeom>
        </p:spPr>
        <p:txBody>
          <a:bodyPr lIns="0" tIns="0" rIns="0" bIns="0" rtlCol="0" anchor="t">
            <a:spAutoFit/>
          </a:bodyPr>
          <a:lstStyle/>
          <a:p>
            <a:pPr>
              <a:lnSpc>
                <a:spcPts val="6360"/>
              </a:lnSpc>
            </a:pPr>
            <a:r>
              <a:rPr lang="en-US" sz="5300" dirty="0">
                <a:solidFill>
                  <a:srgbClr val="FFFFFF"/>
                </a:solidFill>
                <a:latin typeface="Now"/>
              </a:rPr>
              <a:t>Key principles &amp; Considerations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group of people sitting on the floor&#10;&#10;Description automatically generated with medium confidence">
            <a:extLst>
              <a:ext uri="{FF2B5EF4-FFF2-40B4-BE49-F238E27FC236}">
                <a16:creationId xmlns:a16="http://schemas.microsoft.com/office/drawing/2014/main" id="{8649535C-B217-4CBC-BD52-E13C543A63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8" name="Rectangle 7">
            <a:extLst>
              <a:ext uri="{FF2B5EF4-FFF2-40B4-BE49-F238E27FC236}">
                <a16:creationId xmlns:a16="http://schemas.microsoft.com/office/drawing/2014/main" id="{6C4DA8E5-9988-4639-9FC7-554BFBE91F84}"/>
              </a:ext>
            </a:extLst>
          </p:cNvPr>
          <p:cNvSpPr/>
          <p:nvPr/>
        </p:nvSpPr>
        <p:spPr>
          <a:xfrm>
            <a:off x="0" y="0"/>
            <a:ext cx="18288000" cy="10287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7E6CA-9487-4C54-810F-296711442D86}"/>
              </a:ext>
            </a:extLst>
          </p:cNvPr>
          <p:cNvSpPr/>
          <p:nvPr/>
        </p:nvSpPr>
        <p:spPr>
          <a:xfrm flipV="1">
            <a:off x="0" y="-18757"/>
            <a:ext cx="18288000" cy="10287000"/>
          </a:xfrm>
          <a:prstGeom prst="rect">
            <a:avLst/>
          </a:prstGeom>
          <a:gradFill>
            <a:gsLst>
              <a:gs pos="53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FFFFFF"/>
                </a:solidFill>
                <a:latin typeface="Now"/>
              </a:rPr>
              <a:t>MODULE 1</a:t>
            </a:r>
            <a:r>
              <a:rPr lang="en-US" sz="1600">
                <a:solidFill>
                  <a:srgbClr val="FFFFFF"/>
                </a:solidFill>
                <a:latin typeface="Now"/>
              </a:rPr>
              <a:t> | WHY GENDER IS IMPORTANT IN CONSERVATION</a:t>
            </a:r>
          </a:p>
        </p:txBody>
      </p:sp>
      <p:sp>
        <p:nvSpPr>
          <p:cNvPr id="4" name="AutoShape 4"/>
          <p:cNvSpPr/>
          <p:nvPr/>
        </p:nvSpPr>
        <p:spPr>
          <a:xfrm>
            <a:off x="11241583" y="3690640"/>
            <a:ext cx="4538084" cy="980311"/>
          </a:xfrm>
          <a:prstGeom prst="rect">
            <a:avLst/>
          </a:prstGeom>
          <a:solidFill>
            <a:srgbClr val="F9844A"/>
          </a:solidFill>
        </p:spPr>
      </p:sp>
      <p:sp>
        <p:nvSpPr>
          <p:cNvPr id="5" name="TextBox 5"/>
          <p:cNvSpPr txBox="1"/>
          <p:nvPr/>
        </p:nvSpPr>
        <p:spPr>
          <a:xfrm>
            <a:off x="9452975" y="3913125"/>
            <a:ext cx="8115300" cy="570866"/>
          </a:xfrm>
          <a:prstGeom prst="rect">
            <a:avLst/>
          </a:prstGeom>
        </p:spPr>
        <p:txBody>
          <a:bodyPr lIns="0" tIns="0" rIns="0" bIns="0" rtlCol="0" anchor="t">
            <a:spAutoFit/>
          </a:bodyPr>
          <a:lstStyle/>
          <a:p>
            <a:pPr algn="ctr">
              <a:lnSpc>
                <a:spcPts val="4759"/>
              </a:lnSpc>
              <a:spcBef>
                <a:spcPct val="0"/>
              </a:spcBef>
            </a:pPr>
            <a:r>
              <a:rPr lang="en-US" sz="3399">
                <a:solidFill>
                  <a:srgbClr val="FFFFFF"/>
                </a:solidFill>
                <a:latin typeface="Now Bold"/>
              </a:rPr>
              <a:t>“Do No Harm”</a:t>
            </a:r>
          </a:p>
        </p:txBody>
      </p:sp>
      <p:sp>
        <p:nvSpPr>
          <p:cNvPr id="6" name="TextBox 6"/>
          <p:cNvSpPr txBox="1"/>
          <p:nvPr/>
        </p:nvSpPr>
        <p:spPr>
          <a:xfrm>
            <a:off x="1307350" y="3633490"/>
            <a:ext cx="9578559" cy="5499582"/>
          </a:xfrm>
          <a:prstGeom prst="rect">
            <a:avLst/>
          </a:prstGeom>
        </p:spPr>
        <p:txBody>
          <a:bodyPr lIns="0" tIns="0" rIns="0" bIns="0" rtlCol="0" anchor="t">
            <a:spAutoFit/>
          </a:bodyPr>
          <a:lstStyle/>
          <a:p>
            <a:pPr algn="r">
              <a:lnSpc>
                <a:spcPts val="4759"/>
              </a:lnSpc>
            </a:pPr>
            <a:r>
              <a:rPr lang="en-US" sz="3300">
                <a:solidFill>
                  <a:srgbClr val="FFFFFF"/>
                </a:solidFill>
                <a:latin typeface="Now" panose="020B0604020202020204" charset="0"/>
              </a:rPr>
              <a:t>A common principle for humanitarian aid and medical professionals: The well-being of the people we are trying to help must be the focus of our efforts to help them.</a:t>
            </a:r>
          </a:p>
          <a:p>
            <a:pPr algn="r">
              <a:lnSpc>
                <a:spcPts val="4759"/>
              </a:lnSpc>
            </a:pPr>
            <a:endParaRPr lang="en-US" sz="3300">
              <a:solidFill>
                <a:srgbClr val="FFFFFF"/>
              </a:solidFill>
              <a:latin typeface="Now" panose="020B0604020202020204" charset="0"/>
            </a:endParaRPr>
          </a:p>
          <a:p>
            <a:pPr algn="r">
              <a:lnSpc>
                <a:spcPts val="4759"/>
              </a:lnSpc>
            </a:pPr>
            <a:r>
              <a:rPr lang="en-US" sz="3300">
                <a:solidFill>
                  <a:srgbClr val="FFFFFF"/>
                </a:solidFill>
                <a:latin typeface="Now" panose="020B0604020202020204" charset="0"/>
                <a:sym typeface="Wingdings" panose="05000000000000000000" pitchFamily="2" charset="2"/>
              </a:rPr>
              <a:t> </a:t>
            </a:r>
            <a:r>
              <a:rPr lang="en-US" sz="3300">
                <a:solidFill>
                  <a:srgbClr val="FFFFFF"/>
                </a:solidFill>
                <a:latin typeface="Now" panose="020B0604020202020204" charset="0"/>
              </a:rPr>
              <a:t>Project interventions must not cause harm to the target communities.</a:t>
            </a:r>
          </a:p>
          <a:p>
            <a:pPr algn="r">
              <a:lnSpc>
                <a:spcPts val="4759"/>
              </a:lnSpc>
            </a:pPr>
            <a:endParaRPr lang="en-US" sz="3300">
              <a:solidFill>
                <a:srgbClr val="FFFFFF"/>
              </a:solidFill>
              <a:latin typeface="Now" panose="020B0604020202020204" charset="0"/>
            </a:endParaRPr>
          </a:p>
          <a:p>
            <a:pPr algn="r">
              <a:lnSpc>
                <a:spcPts val="4759"/>
              </a:lnSpc>
              <a:spcBef>
                <a:spcPct val="0"/>
              </a:spcBef>
            </a:pPr>
            <a:endParaRPr lang="en-US" sz="3300">
              <a:solidFill>
                <a:srgbClr val="FFFFFF"/>
              </a:solidFill>
              <a:latin typeface="Now" panose="020B0604020202020204" charset="0"/>
            </a:endParaRPr>
          </a:p>
        </p:txBody>
      </p:sp>
      <p:sp>
        <p:nvSpPr>
          <p:cNvPr id="10" name="TextBox 17">
            <a:extLst>
              <a:ext uri="{FF2B5EF4-FFF2-40B4-BE49-F238E27FC236}">
                <a16:creationId xmlns:a16="http://schemas.microsoft.com/office/drawing/2014/main" id="{6ED2A910-BF89-4FD7-A2CA-89F296FA6B1C}"/>
              </a:ext>
            </a:extLst>
          </p:cNvPr>
          <p:cNvSpPr txBox="1"/>
          <p:nvPr/>
        </p:nvSpPr>
        <p:spPr>
          <a:xfrm>
            <a:off x="40640" y="419100"/>
            <a:ext cx="6360160"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dirty="0">
              <a:ln>
                <a:noFill/>
              </a:ln>
              <a:solidFill>
                <a:prstClr val="white"/>
              </a:solidFill>
              <a:effectLst/>
              <a:uLnTx/>
              <a:uFillTx/>
              <a:latin typeface="Now"/>
              <a:ea typeface="+mn-ea"/>
              <a:cs typeface="+mn-cs"/>
            </a:endParaRPr>
          </a:p>
        </p:txBody>
      </p:sp>
      <p:sp>
        <p:nvSpPr>
          <p:cNvPr id="11" name="TextBox 2">
            <a:extLst>
              <a:ext uri="{FF2B5EF4-FFF2-40B4-BE49-F238E27FC236}">
                <a16:creationId xmlns:a16="http://schemas.microsoft.com/office/drawing/2014/main" id="{D771D073-88EE-4764-B9AC-354823FF4087}"/>
              </a:ext>
            </a:extLst>
          </p:cNvPr>
          <p:cNvSpPr txBox="1"/>
          <p:nvPr/>
        </p:nvSpPr>
        <p:spPr>
          <a:xfrm>
            <a:off x="533528" y="437949"/>
            <a:ext cx="9878254" cy="1609725"/>
          </a:xfrm>
          <a:prstGeom prst="rect">
            <a:avLst/>
          </a:prstGeom>
        </p:spPr>
        <p:txBody>
          <a:bodyPr lIns="0" tIns="0" rIns="0" bIns="0" rtlCol="0" anchor="t">
            <a:spAutoFit/>
          </a:bodyPr>
          <a:lstStyle/>
          <a:p>
            <a:pPr>
              <a:lnSpc>
                <a:spcPts val="6360"/>
              </a:lnSpc>
            </a:pPr>
            <a:r>
              <a:rPr lang="en-US" sz="5300" dirty="0">
                <a:solidFill>
                  <a:srgbClr val="FFFFFF"/>
                </a:solidFill>
                <a:latin typeface="Now"/>
              </a:rPr>
              <a:t>Key principles &amp; Considerations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descr="A group of people sitting on the floor&#10;&#10;Description automatically generated with medium confidence">
            <a:extLst>
              <a:ext uri="{FF2B5EF4-FFF2-40B4-BE49-F238E27FC236}">
                <a16:creationId xmlns:a16="http://schemas.microsoft.com/office/drawing/2014/main" id="{27F9FA6E-0F4B-42E4-8E05-5C462EA236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13" name="Rectangle 12">
            <a:extLst>
              <a:ext uri="{FF2B5EF4-FFF2-40B4-BE49-F238E27FC236}">
                <a16:creationId xmlns:a16="http://schemas.microsoft.com/office/drawing/2014/main" id="{568EF038-13D3-41E0-AEC4-1FFFABE1AB6E}"/>
              </a:ext>
            </a:extLst>
          </p:cNvPr>
          <p:cNvSpPr/>
          <p:nvPr/>
        </p:nvSpPr>
        <p:spPr>
          <a:xfrm>
            <a:off x="0" y="0"/>
            <a:ext cx="18288000" cy="10287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5F1C20-0183-4C25-9016-705A75BAC2B9}"/>
              </a:ext>
            </a:extLst>
          </p:cNvPr>
          <p:cNvSpPr/>
          <p:nvPr/>
        </p:nvSpPr>
        <p:spPr>
          <a:xfrm flipV="1">
            <a:off x="0" y="-18757"/>
            <a:ext cx="18288000" cy="10287000"/>
          </a:xfrm>
          <a:prstGeom prst="rect">
            <a:avLst/>
          </a:prstGeom>
          <a:gradFill>
            <a:gsLst>
              <a:gs pos="53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FFFFFF"/>
                </a:solidFill>
                <a:latin typeface="Now"/>
              </a:rPr>
              <a:t>MODULE 1</a:t>
            </a:r>
            <a:r>
              <a:rPr lang="en-US" sz="1600">
                <a:solidFill>
                  <a:srgbClr val="FFFFFF"/>
                </a:solidFill>
                <a:latin typeface="Now"/>
              </a:rPr>
              <a:t> | WHY GENDER IS IMPORTANT IN CONSERVATION</a:t>
            </a:r>
          </a:p>
        </p:txBody>
      </p:sp>
      <p:sp>
        <p:nvSpPr>
          <p:cNvPr id="6" name="TextBox 6"/>
          <p:cNvSpPr txBox="1"/>
          <p:nvPr/>
        </p:nvSpPr>
        <p:spPr>
          <a:xfrm>
            <a:off x="7498991" y="3633490"/>
            <a:ext cx="9578559" cy="5371466"/>
          </a:xfrm>
          <a:prstGeom prst="rect">
            <a:avLst/>
          </a:prstGeom>
        </p:spPr>
        <p:txBody>
          <a:bodyPr lIns="0" tIns="0" rIns="0" bIns="0" rtlCol="0" anchor="t">
            <a:spAutoFit/>
          </a:bodyPr>
          <a:lstStyle/>
          <a:p>
            <a:pPr>
              <a:lnSpc>
                <a:spcPts val="4759"/>
              </a:lnSpc>
            </a:pPr>
            <a:r>
              <a:rPr lang="en-US" sz="3399">
                <a:solidFill>
                  <a:srgbClr val="FFFFFF"/>
                </a:solidFill>
                <a:latin typeface="Now"/>
              </a:rPr>
              <a:t>Many projects might aim for 50% (or similar) of their activity participants to be women, but this does not tell us much about </a:t>
            </a:r>
            <a:r>
              <a:rPr lang="en-US" sz="3399" u="sng">
                <a:solidFill>
                  <a:srgbClr val="FFFFFF"/>
                </a:solidFill>
                <a:latin typeface="Now"/>
              </a:rPr>
              <a:t>how</a:t>
            </a:r>
            <a:r>
              <a:rPr lang="en-US" sz="3399">
                <a:solidFill>
                  <a:srgbClr val="FFFFFF"/>
                </a:solidFill>
                <a:latin typeface="Now"/>
              </a:rPr>
              <a:t> these women are participating. </a:t>
            </a:r>
          </a:p>
          <a:p>
            <a:pPr>
              <a:lnSpc>
                <a:spcPts val="4759"/>
              </a:lnSpc>
            </a:pPr>
            <a:endParaRPr lang="en-US" sz="3399">
              <a:solidFill>
                <a:srgbClr val="FFFFFF"/>
              </a:solidFill>
              <a:latin typeface="Now"/>
            </a:endParaRPr>
          </a:p>
          <a:p>
            <a:pPr>
              <a:lnSpc>
                <a:spcPts val="4759"/>
              </a:lnSpc>
            </a:pPr>
            <a:r>
              <a:rPr lang="en-US" sz="3399">
                <a:solidFill>
                  <a:srgbClr val="FFFFFF"/>
                </a:solidFill>
                <a:latin typeface="Now"/>
              </a:rPr>
              <a:t>It is important to support women to </a:t>
            </a:r>
            <a:r>
              <a:rPr lang="en-US" sz="3399">
                <a:solidFill>
                  <a:srgbClr val="FFFFFF"/>
                </a:solidFill>
                <a:latin typeface="Now Bold"/>
              </a:rPr>
              <a:t>actively participate (and lead)</a:t>
            </a:r>
            <a:r>
              <a:rPr lang="en-US" sz="3399">
                <a:solidFill>
                  <a:srgbClr val="FFFFFF"/>
                </a:solidFill>
                <a:latin typeface="Now"/>
              </a:rPr>
              <a:t>, not just to attend meetings without acting </a:t>
            </a:r>
          </a:p>
          <a:p>
            <a:pPr>
              <a:lnSpc>
                <a:spcPts val="4759"/>
              </a:lnSpc>
              <a:spcBef>
                <a:spcPct val="0"/>
              </a:spcBef>
            </a:pPr>
            <a:endParaRPr lang="en-US" sz="3399">
              <a:solidFill>
                <a:srgbClr val="FFFFFF"/>
              </a:solidFill>
              <a:latin typeface="Now"/>
            </a:endParaRPr>
          </a:p>
        </p:txBody>
      </p:sp>
      <p:sp>
        <p:nvSpPr>
          <p:cNvPr id="8" name="AutoShape 10">
            <a:extLst>
              <a:ext uri="{FF2B5EF4-FFF2-40B4-BE49-F238E27FC236}">
                <a16:creationId xmlns:a16="http://schemas.microsoft.com/office/drawing/2014/main" id="{CF41A41D-67AF-478B-88B6-907B734423E8}"/>
              </a:ext>
            </a:extLst>
          </p:cNvPr>
          <p:cNvSpPr/>
          <p:nvPr/>
        </p:nvSpPr>
        <p:spPr>
          <a:xfrm>
            <a:off x="2598588" y="7352398"/>
            <a:ext cx="4538084" cy="980311"/>
          </a:xfrm>
          <a:prstGeom prst="rect">
            <a:avLst/>
          </a:prstGeom>
          <a:solidFill>
            <a:srgbClr val="F9844A"/>
          </a:solidFill>
        </p:spPr>
      </p:sp>
      <p:sp>
        <p:nvSpPr>
          <p:cNvPr id="9" name="TextBox 11">
            <a:extLst>
              <a:ext uri="{FF2B5EF4-FFF2-40B4-BE49-F238E27FC236}">
                <a16:creationId xmlns:a16="http://schemas.microsoft.com/office/drawing/2014/main" id="{B65D6582-7B1B-46F5-8BCB-9BEDF47D485D}"/>
              </a:ext>
            </a:extLst>
          </p:cNvPr>
          <p:cNvSpPr txBox="1"/>
          <p:nvPr/>
        </p:nvSpPr>
        <p:spPr>
          <a:xfrm>
            <a:off x="533528" y="7373916"/>
            <a:ext cx="8455339" cy="1046184"/>
          </a:xfrm>
          <a:prstGeom prst="rect">
            <a:avLst/>
          </a:prstGeom>
        </p:spPr>
        <p:txBody>
          <a:bodyPr lIns="0" tIns="0" rIns="0" bIns="0" rtlCol="0" anchor="t">
            <a:spAutoFit/>
          </a:bodyPr>
          <a:lstStyle/>
          <a:p>
            <a:pPr algn="ctr">
              <a:spcBef>
                <a:spcPct val="0"/>
              </a:spcBef>
            </a:pPr>
            <a:r>
              <a:rPr lang="en-US" sz="3399">
                <a:solidFill>
                  <a:srgbClr val="FFFFFF"/>
                </a:solidFill>
                <a:latin typeface="Now Bold"/>
              </a:rPr>
              <a:t>Meaningful </a:t>
            </a:r>
          </a:p>
          <a:p>
            <a:pPr algn="ctr">
              <a:spcBef>
                <a:spcPct val="0"/>
              </a:spcBef>
            </a:pPr>
            <a:r>
              <a:rPr lang="en-US" sz="3399">
                <a:solidFill>
                  <a:srgbClr val="FFFFFF"/>
                </a:solidFill>
                <a:latin typeface="Now Bold"/>
              </a:rPr>
              <a:t>participation </a:t>
            </a:r>
          </a:p>
        </p:txBody>
      </p:sp>
      <p:sp>
        <p:nvSpPr>
          <p:cNvPr id="10" name="TextBox 17">
            <a:extLst>
              <a:ext uri="{FF2B5EF4-FFF2-40B4-BE49-F238E27FC236}">
                <a16:creationId xmlns:a16="http://schemas.microsoft.com/office/drawing/2014/main" id="{4C007A50-217C-4958-AE4E-6B2E02089B7D}"/>
              </a:ext>
            </a:extLst>
          </p:cNvPr>
          <p:cNvSpPr txBox="1"/>
          <p:nvPr/>
        </p:nvSpPr>
        <p:spPr>
          <a:xfrm>
            <a:off x="40640" y="419100"/>
            <a:ext cx="6360160"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dirty="0">
              <a:ln>
                <a:noFill/>
              </a:ln>
              <a:solidFill>
                <a:prstClr val="white"/>
              </a:solidFill>
              <a:effectLst/>
              <a:uLnTx/>
              <a:uFillTx/>
              <a:latin typeface="Now"/>
              <a:ea typeface="+mn-ea"/>
              <a:cs typeface="+mn-cs"/>
            </a:endParaRPr>
          </a:p>
        </p:txBody>
      </p:sp>
      <p:sp>
        <p:nvSpPr>
          <p:cNvPr id="12" name="TextBox 2">
            <a:extLst>
              <a:ext uri="{FF2B5EF4-FFF2-40B4-BE49-F238E27FC236}">
                <a16:creationId xmlns:a16="http://schemas.microsoft.com/office/drawing/2014/main" id="{798E102E-88E7-40D3-A61E-25E0FAD2CD7E}"/>
              </a:ext>
            </a:extLst>
          </p:cNvPr>
          <p:cNvSpPr txBox="1"/>
          <p:nvPr/>
        </p:nvSpPr>
        <p:spPr>
          <a:xfrm>
            <a:off x="533528" y="437949"/>
            <a:ext cx="9878254" cy="1609725"/>
          </a:xfrm>
          <a:prstGeom prst="rect">
            <a:avLst/>
          </a:prstGeom>
        </p:spPr>
        <p:txBody>
          <a:bodyPr lIns="0" tIns="0" rIns="0" bIns="0" rtlCol="0" anchor="t">
            <a:spAutoFit/>
          </a:bodyPr>
          <a:lstStyle/>
          <a:p>
            <a:pPr>
              <a:lnSpc>
                <a:spcPts val="6360"/>
              </a:lnSpc>
            </a:pPr>
            <a:r>
              <a:rPr lang="en-US" sz="5300" dirty="0">
                <a:solidFill>
                  <a:srgbClr val="FFFFFF"/>
                </a:solidFill>
                <a:latin typeface="Now"/>
              </a:rPr>
              <a:t>Key principles &amp; Considerations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group of people sitting on the floor&#10;&#10;Description automatically generated with medium confidence">
            <a:extLst>
              <a:ext uri="{FF2B5EF4-FFF2-40B4-BE49-F238E27FC236}">
                <a16:creationId xmlns:a16="http://schemas.microsoft.com/office/drawing/2014/main" id="{BFCFD77E-5DF0-4355-90A3-A613F3429B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9" name="Rectangle 8">
            <a:extLst>
              <a:ext uri="{FF2B5EF4-FFF2-40B4-BE49-F238E27FC236}">
                <a16:creationId xmlns:a16="http://schemas.microsoft.com/office/drawing/2014/main" id="{412EB50F-2929-411D-9B7D-AAD4F2280CA5}"/>
              </a:ext>
            </a:extLst>
          </p:cNvPr>
          <p:cNvSpPr/>
          <p:nvPr/>
        </p:nvSpPr>
        <p:spPr>
          <a:xfrm>
            <a:off x="0" y="0"/>
            <a:ext cx="18288000" cy="10287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D936ED-2319-4A10-8B2B-5A8AAE24FD4D}"/>
              </a:ext>
            </a:extLst>
          </p:cNvPr>
          <p:cNvSpPr/>
          <p:nvPr/>
        </p:nvSpPr>
        <p:spPr>
          <a:xfrm flipV="1">
            <a:off x="0" y="-18757"/>
            <a:ext cx="18288000" cy="10287000"/>
          </a:xfrm>
          <a:prstGeom prst="rect">
            <a:avLst/>
          </a:prstGeom>
          <a:gradFill>
            <a:gsLst>
              <a:gs pos="53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FFFFFF"/>
                </a:solidFill>
                <a:latin typeface="Now"/>
              </a:rPr>
              <a:t>MODULE 1</a:t>
            </a:r>
            <a:r>
              <a:rPr lang="en-US" sz="1600">
                <a:solidFill>
                  <a:srgbClr val="FFFFFF"/>
                </a:solidFill>
                <a:latin typeface="Now"/>
              </a:rPr>
              <a:t> | WHY GENDER IS IMPORTANT IN CONSERVATION</a:t>
            </a:r>
          </a:p>
        </p:txBody>
      </p:sp>
      <p:sp>
        <p:nvSpPr>
          <p:cNvPr id="4" name="AutoShape 4"/>
          <p:cNvSpPr/>
          <p:nvPr/>
        </p:nvSpPr>
        <p:spPr>
          <a:xfrm>
            <a:off x="11241583" y="7352398"/>
            <a:ext cx="4538084" cy="980311"/>
          </a:xfrm>
          <a:prstGeom prst="rect">
            <a:avLst/>
          </a:prstGeom>
          <a:solidFill>
            <a:srgbClr val="F9844A"/>
          </a:solidFill>
        </p:spPr>
      </p:sp>
      <p:sp>
        <p:nvSpPr>
          <p:cNvPr id="5" name="TextBox 5"/>
          <p:cNvSpPr txBox="1"/>
          <p:nvPr/>
        </p:nvSpPr>
        <p:spPr>
          <a:xfrm>
            <a:off x="9144000" y="7527276"/>
            <a:ext cx="8534400" cy="563881"/>
          </a:xfrm>
          <a:prstGeom prst="rect">
            <a:avLst/>
          </a:prstGeom>
        </p:spPr>
        <p:txBody>
          <a:bodyPr wrap="square" lIns="0" tIns="0" rIns="0" bIns="0" rtlCol="0" anchor="t">
            <a:spAutoFit/>
          </a:bodyPr>
          <a:lstStyle/>
          <a:p>
            <a:pPr algn="ctr">
              <a:lnSpc>
                <a:spcPts val="4619"/>
              </a:lnSpc>
              <a:spcBef>
                <a:spcPct val="0"/>
              </a:spcBef>
            </a:pPr>
            <a:r>
              <a:rPr lang="en-US" sz="3299">
                <a:solidFill>
                  <a:srgbClr val="FFFFFF"/>
                </a:solidFill>
                <a:latin typeface="Now Bold"/>
              </a:rPr>
              <a:t>Intersectionality</a:t>
            </a:r>
          </a:p>
        </p:txBody>
      </p:sp>
      <p:sp>
        <p:nvSpPr>
          <p:cNvPr id="6" name="TextBox 6"/>
          <p:cNvSpPr txBox="1"/>
          <p:nvPr/>
        </p:nvSpPr>
        <p:spPr>
          <a:xfrm>
            <a:off x="1269250" y="2833791"/>
            <a:ext cx="9578559" cy="6571616"/>
          </a:xfrm>
          <a:prstGeom prst="rect">
            <a:avLst/>
          </a:prstGeom>
        </p:spPr>
        <p:txBody>
          <a:bodyPr lIns="0" tIns="0" rIns="0" bIns="0" rtlCol="0" anchor="t">
            <a:spAutoFit/>
          </a:bodyPr>
          <a:lstStyle/>
          <a:p>
            <a:pPr algn="r">
              <a:lnSpc>
                <a:spcPts val="4759"/>
              </a:lnSpc>
            </a:pPr>
            <a:r>
              <a:rPr lang="en-US" sz="3399">
                <a:solidFill>
                  <a:srgbClr val="FFFFFF"/>
                </a:solidFill>
                <a:latin typeface="Now"/>
              </a:rPr>
              <a:t>Gender is important, but there are many other factors that also influence how a person is treated. </a:t>
            </a:r>
          </a:p>
          <a:p>
            <a:pPr algn="r">
              <a:lnSpc>
                <a:spcPts val="4759"/>
              </a:lnSpc>
            </a:pPr>
            <a:endParaRPr lang="en-US" sz="3399">
              <a:solidFill>
                <a:srgbClr val="FFFFFF"/>
              </a:solidFill>
              <a:latin typeface="Now"/>
            </a:endParaRPr>
          </a:p>
          <a:p>
            <a:pPr algn="r">
              <a:lnSpc>
                <a:spcPts val="4759"/>
              </a:lnSpc>
            </a:pPr>
            <a:r>
              <a:rPr lang="en-US" sz="3399">
                <a:solidFill>
                  <a:srgbClr val="FFFFFF"/>
                </a:solidFill>
                <a:latin typeface="Now"/>
              </a:rPr>
              <a:t>These include: ethnicity; religion; socioeconomic status; disability; age. These can also interact to have a combined effect (e.g., experiences of indigenous women, indigenous men, non-indigenous women, and non-indigenous men are all different)</a:t>
            </a:r>
          </a:p>
          <a:p>
            <a:pPr algn="r">
              <a:lnSpc>
                <a:spcPts val="4759"/>
              </a:lnSpc>
              <a:spcBef>
                <a:spcPct val="0"/>
              </a:spcBef>
            </a:pPr>
            <a:endParaRPr lang="en-US" sz="3399">
              <a:solidFill>
                <a:srgbClr val="FFFFFF"/>
              </a:solidFill>
              <a:latin typeface="Now"/>
            </a:endParaRPr>
          </a:p>
        </p:txBody>
      </p:sp>
      <p:sp>
        <p:nvSpPr>
          <p:cNvPr id="11" name="TextBox 17">
            <a:extLst>
              <a:ext uri="{FF2B5EF4-FFF2-40B4-BE49-F238E27FC236}">
                <a16:creationId xmlns:a16="http://schemas.microsoft.com/office/drawing/2014/main" id="{945DD60E-9F31-48C9-A6D2-CB53C28F49D1}"/>
              </a:ext>
            </a:extLst>
          </p:cNvPr>
          <p:cNvSpPr txBox="1"/>
          <p:nvPr/>
        </p:nvSpPr>
        <p:spPr>
          <a:xfrm>
            <a:off x="40640" y="419100"/>
            <a:ext cx="6360160"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dirty="0">
              <a:ln>
                <a:noFill/>
              </a:ln>
              <a:solidFill>
                <a:prstClr val="white"/>
              </a:solidFill>
              <a:effectLst/>
              <a:uLnTx/>
              <a:uFillTx/>
              <a:latin typeface="Now"/>
              <a:ea typeface="+mn-ea"/>
              <a:cs typeface="+mn-cs"/>
            </a:endParaRPr>
          </a:p>
        </p:txBody>
      </p:sp>
      <p:sp>
        <p:nvSpPr>
          <p:cNvPr id="12" name="TextBox 2">
            <a:extLst>
              <a:ext uri="{FF2B5EF4-FFF2-40B4-BE49-F238E27FC236}">
                <a16:creationId xmlns:a16="http://schemas.microsoft.com/office/drawing/2014/main" id="{FD59BD0A-105A-418F-A949-7C866F4C96BE}"/>
              </a:ext>
            </a:extLst>
          </p:cNvPr>
          <p:cNvSpPr txBox="1"/>
          <p:nvPr/>
        </p:nvSpPr>
        <p:spPr>
          <a:xfrm>
            <a:off x="533528" y="437949"/>
            <a:ext cx="9878254" cy="1609725"/>
          </a:xfrm>
          <a:prstGeom prst="rect">
            <a:avLst/>
          </a:prstGeom>
        </p:spPr>
        <p:txBody>
          <a:bodyPr lIns="0" tIns="0" rIns="0" bIns="0" rtlCol="0" anchor="t">
            <a:spAutoFit/>
          </a:bodyPr>
          <a:lstStyle/>
          <a:p>
            <a:pPr>
              <a:lnSpc>
                <a:spcPts val="6360"/>
              </a:lnSpc>
            </a:pPr>
            <a:r>
              <a:rPr lang="en-US" sz="5300" dirty="0">
                <a:solidFill>
                  <a:srgbClr val="FFFFFF"/>
                </a:solidFill>
                <a:latin typeface="Now"/>
              </a:rPr>
              <a:t>Key principles &amp; Considerations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4">
            <a:extLst>
              <a:ext uri="{FF2B5EF4-FFF2-40B4-BE49-F238E27FC236}">
                <a16:creationId xmlns:a16="http://schemas.microsoft.com/office/drawing/2014/main" id="{FEFABA42-A2A8-4B9F-BEE0-0CE2BAE1C792}"/>
              </a:ext>
            </a:extLst>
          </p:cNvPr>
          <p:cNvSpPr/>
          <p:nvPr/>
        </p:nvSpPr>
        <p:spPr>
          <a:xfrm>
            <a:off x="2819400" y="3717226"/>
            <a:ext cx="5414734" cy="1197674"/>
          </a:xfrm>
          <a:prstGeom prst="rect">
            <a:avLst/>
          </a:prstGeom>
          <a:solidFill>
            <a:srgbClr val="F3722C"/>
          </a:solidFill>
        </p:spPr>
        <p:txBody>
          <a:bodyPr/>
          <a:lstStyle/>
          <a:p>
            <a:endParaRPr lang="en-US"/>
          </a:p>
        </p:txBody>
      </p:sp>
      <p:sp>
        <p:nvSpPr>
          <p:cNvPr id="2" name="TextBox 2"/>
          <p:cNvSpPr txBox="1"/>
          <p:nvPr/>
        </p:nvSpPr>
        <p:spPr>
          <a:xfrm>
            <a:off x="533528" y="437949"/>
            <a:ext cx="9878254" cy="816121"/>
          </a:xfrm>
          <a:prstGeom prst="rect">
            <a:avLst/>
          </a:prstGeom>
        </p:spPr>
        <p:txBody>
          <a:bodyPr lIns="0" tIns="0" rIns="0" bIns="0" rtlCol="0" anchor="t">
            <a:spAutoFit/>
          </a:bodyPr>
          <a:lstStyle/>
          <a:p>
            <a:pPr>
              <a:lnSpc>
                <a:spcPts val="6360"/>
              </a:lnSpc>
            </a:pPr>
            <a:r>
              <a:rPr lang="en-US" sz="5300">
                <a:latin typeface="Now"/>
              </a:rPr>
              <a:t>CAUTION</a:t>
            </a:r>
          </a:p>
        </p:txBody>
      </p:sp>
      <p:sp>
        <p:nvSpPr>
          <p:cNvPr id="3" name="TextBox 3"/>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latin typeface="Now"/>
              </a:rPr>
              <a:t>MODULE 1</a:t>
            </a:r>
            <a:r>
              <a:rPr lang="en-US" sz="1600">
                <a:latin typeface="Now"/>
              </a:rPr>
              <a:t> | WHY GENDER IS IMPORTANT IN CONSERVATION</a:t>
            </a:r>
          </a:p>
        </p:txBody>
      </p:sp>
      <p:pic>
        <p:nvPicPr>
          <p:cNvPr id="9" name="Graphic 8" descr="Warning">
            <a:extLst>
              <a:ext uri="{FF2B5EF4-FFF2-40B4-BE49-F238E27FC236}">
                <a16:creationId xmlns:a16="http://schemas.microsoft.com/office/drawing/2014/main" id="{4E7B7A1E-31AF-4000-93AE-781B70C1490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86200" y="339084"/>
            <a:ext cx="914400" cy="914400"/>
          </a:xfrm>
          <a:prstGeom prst="rect">
            <a:avLst/>
          </a:prstGeom>
        </p:spPr>
      </p:pic>
      <p:sp>
        <p:nvSpPr>
          <p:cNvPr id="11" name="AutoShape 10">
            <a:extLst>
              <a:ext uri="{FF2B5EF4-FFF2-40B4-BE49-F238E27FC236}">
                <a16:creationId xmlns:a16="http://schemas.microsoft.com/office/drawing/2014/main" id="{558AE884-2AD4-4B40-B96D-705B29315C7F}"/>
              </a:ext>
            </a:extLst>
          </p:cNvPr>
          <p:cNvSpPr/>
          <p:nvPr/>
        </p:nvSpPr>
        <p:spPr>
          <a:xfrm rot="-5400000">
            <a:off x="8464863" y="2862275"/>
            <a:ext cx="751820" cy="629"/>
          </a:xfrm>
          <a:prstGeom prst="line">
            <a:avLst/>
          </a:prstGeom>
          <a:ln w="34925" cap="rnd">
            <a:solidFill>
              <a:srgbClr val="F9844A"/>
            </a:solidFill>
            <a:prstDash val="sysDot"/>
            <a:headEnd type="none" w="sm" len="sm"/>
            <a:tailEnd type="none" w="sm" len="sm"/>
          </a:ln>
        </p:spPr>
        <p:txBody>
          <a:bodyPr/>
          <a:lstStyle/>
          <a:p>
            <a:endParaRPr lang="en-US"/>
          </a:p>
        </p:txBody>
      </p:sp>
      <p:sp>
        <p:nvSpPr>
          <p:cNvPr id="12" name="TextBox 11">
            <a:extLst>
              <a:ext uri="{FF2B5EF4-FFF2-40B4-BE49-F238E27FC236}">
                <a16:creationId xmlns:a16="http://schemas.microsoft.com/office/drawing/2014/main" id="{EA0216A3-4FC5-4A00-8B39-AFE069C1B61A}"/>
              </a:ext>
            </a:extLst>
          </p:cNvPr>
          <p:cNvSpPr txBox="1"/>
          <p:nvPr/>
        </p:nvSpPr>
        <p:spPr>
          <a:xfrm>
            <a:off x="562836" y="2662539"/>
            <a:ext cx="7560034" cy="3339376"/>
          </a:xfrm>
          <a:prstGeom prst="rect">
            <a:avLst/>
          </a:prstGeom>
          <a:noFill/>
        </p:spPr>
        <p:txBody>
          <a:bodyPr wrap="square">
            <a:spAutoFit/>
          </a:bodyPr>
          <a:lstStyle/>
          <a:p>
            <a:pPr algn="r"/>
            <a:r>
              <a:rPr lang="en-US" sz="3500" dirty="0">
                <a:latin typeface="Now" panose="020B0604020202020204" charset="0"/>
              </a:rPr>
              <a:t>A common issue that comes up when projects work to engage women is </a:t>
            </a:r>
            <a:r>
              <a:rPr lang="en-US" sz="3500" b="1" dirty="0">
                <a:latin typeface="Now" panose="020B0604020202020204" charset="0"/>
              </a:rPr>
              <a:t>an increase in conflict in households.</a:t>
            </a:r>
          </a:p>
          <a:p>
            <a:pPr algn="r"/>
            <a:endParaRPr lang="en-US" sz="3500" b="1" dirty="0">
              <a:latin typeface="Now" panose="020B0604020202020204" charset="0"/>
            </a:endParaRPr>
          </a:p>
          <a:p>
            <a:pPr algn="r"/>
            <a:r>
              <a:rPr lang="en-US" sz="3600" dirty="0">
                <a:latin typeface="Now" panose="020B0604020202020204" charset="0"/>
              </a:rPr>
              <a:t>This can be a result of:</a:t>
            </a:r>
          </a:p>
        </p:txBody>
      </p:sp>
      <p:sp>
        <p:nvSpPr>
          <p:cNvPr id="14" name="TextBox 13">
            <a:extLst>
              <a:ext uri="{FF2B5EF4-FFF2-40B4-BE49-F238E27FC236}">
                <a16:creationId xmlns:a16="http://schemas.microsoft.com/office/drawing/2014/main" id="{98624DEA-64AE-4825-BB37-1EB270518E55}"/>
              </a:ext>
            </a:extLst>
          </p:cNvPr>
          <p:cNvSpPr txBox="1"/>
          <p:nvPr/>
        </p:nvSpPr>
        <p:spPr>
          <a:xfrm>
            <a:off x="9067800" y="2421672"/>
            <a:ext cx="8496260" cy="4093428"/>
          </a:xfrm>
          <a:prstGeom prst="rect">
            <a:avLst/>
          </a:prstGeom>
          <a:noFill/>
        </p:spPr>
        <p:txBody>
          <a:bodyPr wrap="square">
            <a:spAutoFit/>
          </a:bodyPr>
          <a:lstStyle/>
          <a:p>
            <a:r>
              <a:rPr lang="en-US" sz="2600" dirty="0">
                <a:latin typeface="Now" panose="020B0604020202020204" charset="0"/>
              </a:rPr>
              <a:t>Husbands/other family members not approving of their wives being active in the community</a:t>
            </a:r>
          </a:p>
          <a:p>
            <a:endParaRPr lang="en-US" sz="2600" dirty="0">
              <a:latin typeface="Now" panose="020B0604020202020204" charset="0"/>
            </a:endParaRPr>
          </a:p>
          <a:p>
            <a:r>
              <a:rPr lang="en-US" sz="2600" dirty="0">
                <a:latin typeface="Now" panose="020B0604020202020204" charset="0"/>
              </a:rPr>
              <a:t>Wives not having enough time to participate in activities </a:t>
            </a:r>
            <a:r>
              <a:rPr lang="en-US" sz="2600" i="1" dirty="0">
                <a:latin typeface="Now" panose="020B0604020202020204" charset="0"/>
              </a:rPr>
              <a:t>and</a:t>
            </a:r>
            <a:r>
              <a:rPr lang="en-US" sz="2600" dirty="0">
                <a:latin typeface="Now" panose="020B0604020202020204" charset="0"/>
              </a:rPr>
              <a:t> tend to their household/childcare duties </a:t>
            </a:r>
            <a:r>
              <a:rPr lang="en-US" sz="2600" dirty="0">
                <a:latin typeface="Now" panose="020B0604020202020204" charset="0"/>
                <a:sym typeface="Wingdings" panose="05000000000000000000" pitchFamily="2" charset="2"/>
              </a:rPr>
              <a:t> </a:t>
            </a:r>
            <a:r>
              <a:rPr lang="en-US" sz="2600" dirty="0">
                <a:latin typeface="Now" panose="020B0604020202020204" charset="0"/>
              </a:rPr>
              <a:t>husbands/other family members get upset</a:t>
            </a:r>
          </a:p>
          <a:p>
            <a:endParaRPr lang="en-US" sz="2600" dirty="0">
              <a:latin typeface="Now" panose="020B0604020202020204" charset="0"/>
            </a:endParaRPr>
          </a:p>
          <a:p>
            <a:r>
              <a:rPr lang="en-US" sz="2600" dirty="0">
                <a:latin typeface="Now" panose="020B0604020202020204" charset="0"/>
              </a:rPr>
              <a:t>Disapproval/gossip from community members about women who become active outside of their households</a:t>
            </a:r>
          </a:p>
        </p:txBody>
      </p:sp>
      <p:sp>
        <p:nvSpPr>
          <p:cNvPr id="19" name="TextBox 7">
            <a:extLst>
              <a:ext uri="{FF2B5EF4-FFF2-40B4-BE49-F238E27FC236}">
                <a16:creationId xmlns:a16="http://schemas.microsoft.com/office/drawing/2014/main" id="{B8445A44-20B8-4AE5-A9B7-5083147B47B9}"/>
              </a:ext>
            </a:extLst>
          </p:cNvPr>
          <p:cNvSpPr txBox="1"/>
          <p:nvPr/>
        </p:nvSpPr>
        <p:spPr>
          <a:xfrm>
            <a:off x="2209800" y="7124701"/>
            <a:ext cx="14218612" cy="2796301"/>
          </a:xfrm>
          <a:prstGeom prst="rect">
            <a:avLst/>
          </a:prstGeom>
          <a:noFill/>
        </p:spPr>
        <p:txBody>
          <a:bodyPr wrap="square" lIns="274320" tIns="91440" rIns="274320" bIns="91440" rtlCol="0" anchor="ctr">
            <a:noAutofit/>
          </a:bodyPr>
          <a:lstStyle/>
          <a:p>
            <a:pPr algn="ctr"/>
            <a:r>
              <a:rPr lang="en-US" sz="3000" b="1" u="sng" dirty="0">
                <a:solidFill>
                  <a:srgbClr val="F3722C"/>
                </a:solidFill>
                <a:latin typeface="Now" panose="020B0604020202020204" charset="0"/>
              </a:rPr>
              <a:t>CRITICALLY IMPORTANT</a:t>
            </a:r>
            <a:r>
              <a:rPr lang="en-US" sz="3000" u="sng" dirty="0">
                <a:solidFill>
                  <a:srgbClr val="F3722C"/>
                </a:solidFill>
                <a:latin typeface="Now" panose="020B0604020202020204" charset="0"/>
              </a:rPr>
              <a:t> </a:t>
            </a:r>
          </a:p>
          <a:p>
            <a:pPr algn="ctr"/>
            <a:r>
              <a:rPr lang="en-US" sz="3000" dirty="0">
                <a:latin typeface="Now" panose="020B0604020202020204" charset="0"/>
              </a:rPr>
              <a:t>ensure that your activities avoid this as much as possible – </a:t>
            </a:r>
          </a:p>
          <a:p>
            <a:pPr algn="ctr"/>
            <a:r>
              <a:rPr lang="en-US" sz="3000" dirty="0">
                <a:latin typeface="Now" panose="020B0604020202020204" charset="0"/>
              </a:rPr>
              <a:t>through engaging husbands, families, and communities to help them understand and support women’s involvement, as well as making it easier for women to participate while maintaining their household activities</a:t>
            </a:r>
          </a:p>
        </p:txBody>
      </p:sp>
      <p:sp>
        <p:nvSpPr>
          <p:cNvPr id="21" name="AutoShape 10">
            <a:extLst>
              <a:ext uri="{FF2B5EF4-FFF2-40B4-BE49-F238E27FC236}">
                <a16:creationId xmlns:a16="http://schemas.microsoft.com/office/drawing/2014/main" id="{958CD42D-3FC5-4E4B-99E8-50A716CF88A3}"/>
              </a:ext>
            </a:extLst>
          </p:cNvPr>
          <p:cNvSpPr/>
          <p:nvPr/>
        </p:nvSpPr>
        <p:spPr>
          <a:xfrm rot="-5400000">
            <a:off x="8339808" y="4271922"/>
            <a:ext cx="1000672" cy="629"/>
          </a:xfrm>
          <a:prstGeom prst="line">
            <a:avLst/>
          </a:prstGeom>
          <a:ln w="34925" cap="rnd">
            <a:solidFill>
              <a:srgbClr val="F9844A"/>
            </a:solidFill>
            <a:prstDash val="sysDot"/>
            <a:headEnd type="none" w="sm" len="sm"/>
            <a:tailEnd type="none" w="sm" len="sm"/>
          </a:ln>
        </p:spPr>
        <p:txBody>
          <a:bodyPr/>
          <a:lstStyle/>
          <a:p>
            <a:endParaRPr lang="en-US"/>
          </a:p>
        </p:txBody>
      </p:sp>
      <p:sp>
        <p:nvSpPr>
          <p:cNvPr id="22" name="AutoShape 10">
            <a:extLst>
              <a:ext uri="{FF2B5EF4-FFF2-40B4-BE49-F238E27FC236}">
                <a16:creationId xmlns:a16="http://schemas.microsoft.com/office/drawing/2014/main" id="{ACBAA62E-80EB-4574-BD20-2E3805225C21}"/>
              </a:ext>
            </a:extLst>
          </p:cNvPr>
          <p:cNvSpPr/>
          <p:nvPr/>
        </p:nvSpPr>
        <p:spPr>
          <a:xfrm rot="-5400000">
            <a:off x="8339179" y="5772869"/>
            <a:ext cx="1000672" cy="629"/>
          </a:xfrm>
          <a:prstGeom prst="line">
            <a:avLst/>
          </a:prstGeom>
          <a:ln w="34925" cap="rnd">
            <a:solidFill>
              <a:srgbClr val="F9844A"/>
            </a:solidFill>
            <a:prstDash val="sysDot"/>
            <a:headEnd type="none" w="sm" len="sm"/>
            <a:tailEnd type="none" w="sm" len="sm"/>
          </a:ln>
        </p:spPr>
        <p:txBody>
          <a:bodyPr/>
          <a:lstStyle/>
          <a:p>
            <a:endParaRPr lang="en-US"/>
          </a:p>
        </p:txBody>
      </p:sp>
    </p:spTree>
    <p:extLst>
      <p:ext uri="{BB962C8B-B14F-4D97-AF65-F5344CB8AC3E}">
        <p14:creationId xmlns:p14="http://schemas.microsoft.com/office/powerpoint/2010/main" val="616482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4">
            <a:extLst>
              <a:ext uri="{FF2B5EF4-FFF2-40B4-BE49-F238E27FC236}">
                <a16:creationId xmlns:a16="http://schemas.microsoft.com/office/drawing/2014/main" id="{FEFABA42-A2A8-4B9F-BEE0-0CE2BAE1C792}"/>
              </a:ext>
            </a:extLst>
          </p:cNvPr>
          <p:cNvSpPr/>
          <p:nvPr/>
        </p:nvSpPr>
        <p:spPr>
          <a:xfrm>
            <a:off x="386502" y="3490633"/>
            <a:ext cx="4069642" cy="727808"/>
          </a:xfrm>
          <a:prstGeom prst="rect">
            <a:avLst/>
          </a:prstGeom>
          <a:solidFill>
            <a:srgbClr val="F3722C"/>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Now" panose="020B0604020202020204" charset="0"/>
              </a:rPr>
              <a:t>Think about:</a:t>
            </a:r>
            <a:endParaRPr kumimoji="0" lang="en-US" sz="3000" b="1" i="0" u="none" strike="noStrike" kern="1200" cap="none" spc="0" normalizeH="0" baseline="0" noProof="0" dirty="0">
              <a:ln>
                <a:noFill/>
              </a:ln>
              <a:solidFill>
                <a:prstClr val="black"/>
              </a:solidFill>
              <a:effectLst/>
              <a:uLnTx/>
              <a:uFillTx/>
              <a:latin typeface="Now" panose="020B0604020202020204" charset="0"/>
            </a:endParaRPr>
          </a:p>
        </p:txBody>
      </p:sp>
      <p:sp>
        <p:nvSpPr>
          <p:cNvPr id="2" name="TextBox 2"/>
          <p:cNvSpPr txBox="1"/>
          <p:nvPr/>
        </p:nvSpPr>
        <p:spPr>
          <a:xfrm>
            <a:off x="533528" y="437949"/>
            <a:ext cx="9878254" cy="816121"/>
          </a:xfrm>
          <a:prstGeom prst="rect">
            <a:avLst/>
          </a:prstGeom>
        </p:spPr>
        <p:txBody>
          <a:bodyPr lIns="0" tIns="0" rIns="0" bIns="0" rtlCol="0" anchor="t">
            <a:spAutoFit/>
          </a:bodyPr>
          <a:lstStyle/>
          <a:p>
            <a:pPr>
              <a:lnSpc>
                <a:spcPts val="6360"/>
              </a:lnSpc>
            </a:pPr>
            <a:r>
              <a:rPr lang="en-US" sz="5300" dirty="0">
                <a:latin typeface="Now"/>
              </a:rPr>
              <a:t>CAUTION</a:t>
            </a:r>
          </a:p>
        </p:txBody>
      </p:sp>
      <p:sp>
        <p:nvSpPr>
          <p:cNvPr id="3" name="TextBox 3"/>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latin typeface="Now"/>
              </a:rPr>
              <a:t>MODULE 1</a:t>
            </a:r>
            <a:r>
              <a:rPr lang="en-US" sz="1600">
                <a:latin typeface="Now"/>
              </a:rPr>
              <a:t> | WHY GENDER IS IMPORTANT IN CONSERVATION</a:t>
            </a:r>
          </a:p>
        </p:txBody>
      </p:sp>
      <p:pic>
        <p:nvPicPr>
          <p:cNvPr id="9" name="Graphic 8" descr="Warning">
            <a:extLst>
              <a:ext uri="{FF2B5EF4-FFF2-40B4-BE49-F238E27FC236}">
                <a16:creationId xmlns:a16="http://schemas.microsoft.com/office/drawing/2014/main" id="{4E7B7A1E-31AF-4000-93AE-781B70C1490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86200" y="339084"/>
            <a:ext cx="914400" cy="914400"/>
          </a:xfrm>
          <a:prstGeom prst="rect">
            <a:avLst/>
          </a:prstGeom>
        </p:spPr>
      </p:pic>
      <p:sp>
        <p:nvSpPr>
          <p:cNvPr id="12" name="TextBox 11">
            <a:extLst>
              <a:ext uri="{FF2B5EF4-FFF2-40B4-BE49-F238E27FC236}">
                <a16:creationId xmlns:a16="http://schemas.microsoft.com/office/drawing/2014/main" id="{EA0216A3-4FC5-4A00-8B39-AFE069C1B61A}"/>
              </a:ext>
            </a:extLst>
          </p:cNvPr>
          <p:cNvSpPr txBox="1"/>
          <p:nvPr/>
        </p:nvSpPr>
        <p:spPr>
          <a:xfrm>
            <a:off x="2895600" y="1810756"/>
            <a:ext cx="12175511"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Now" panose="020B0604020202020204" charset="0"/>
              </a:rPr>
              <a:t>Consider the </a:t>
            </a:r>
            <a:r>
              <a:rPr kumimoji="0" lang="en-US" sz="3500" b="1" i="0" u="none" strike="noStrike" kern="1200" cap="none" spc="0" normalizeH="0" baseline="0" noProof="0" dirty="0">
                <a:ln>
                  <a:noFill/>
                </a:ln>
                <a:solidFill>
                  <a:prstClr val="black"/>
                </a:solidFill>
                <a:effectLst/>
                <a:uLnTx/>
                <a:uFillTx/>
                <a:latin typeface="Now" panose="020B0604020202020204" charset="0"/>
              </a:rPr>
              <a:t>additional burden</a:t>
            </a:r>
            <a:r>
              <a:rPr kumimoji="0" lang="en-US" sz="3500" b="0" i="0" u="none" strike="noStrike" kern="1200" cap="none" spc="0" normalizeH="0" baseline="0" noProof="0" dirty="0">
                <a:ln>
                  <a:noFill/>
                </a:ln>
                <a:solidFill>
                  <a:prstClr val="black"/>
                </a:solidFill>
                <a:effectLst/>
                <a:uLnTx/>
                <a:uFillTx/>
                <a:latin typeface="Now" panose="020B0604020202020204" charset="0"/>
              </a:rPr>
              <a:t> your project expectations might put on women who are already busy.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noFill/>
              </a:ln>
              <a:solidFill>
                <a:prstClr val="black"/>
              </a:solidFill>
              <a:effectLst/>
              <a:uLnTx/>
              <a:uFillTx/>
              <a:latin typeface="Now" panose="020B0604020202020204" charset="0"/>
            </a:endParaRPr>
          </a:p>
        </p:txBody>
      </p:sp>
      <p:sp>
        <p:nvSpPr>
          <p:cNvPr id="16" name="AutoShape 10">
            <a:extLst>
              <a:ext uri="{FF2B5EF4-FFF2-40B4-BE49-F238E27FC236}">
                <a16:creationId xmlns:a16="http://schemas.microsoft.com/office/drawing/2014/main" id="{AD54FE66-DF05-4E27-ACBD-699E3927D733}"/>
              </a:ext>
            </a:extLst>
          </p:cNvPr>
          <p:cNvSpPr/>
          <p:nvPr/>
        </p:nvSpPr>
        <p:spPr>
          <a:xfrm rot="-5400000" flipV="1">
            <a:off x="9691430" y="5962775"/>
            <a:ext cx="831063" cy="517"/>
          </a:xfrm>
          <a:prstGeom prst="line">
            <a:avLst/>
          </a:prstGeom>
          <a:ln w="28575" cap="rnd">
            <a:solidFill>
              <a:srgbClr val="FD9D24"/>
            </a:solidFill>
            <a:prstDash val="sysDot"/>
            <a:headEnd type="none" w="sm" len="sm"/>
            <a:tailEnd type="none" w="sm" len="sm"/>
          </a:ln>
        </p:spPr>
        <p:txBody>
          <a:bodyPr/>
          <a:lstStyle/>
          <a:p>
            <a:endParaRPr lang="en-US">
              <a:latin typeface="Now" panose="020B0604020202020204" charset="0"/>
            </a:endParaRPr>
          </a:p>
        </p:txBody>
      </p:sp>
      <p:sp>
        <p:nvSpPr>
          <p:cNvPr id="18" name="TextBox 7">
            <a:extLst>
              <a:ext uri="{FF2B5EF4-FFF2-40B4-BE49-F238E27FC236}">
                <a16:creationId xmlns:a16="http://schemas.microsoft.com/office/drawing/2014/main" id="{65DB17C3-2648-40D1-A432-4EFBAAD121A7}"/>
              </a:ext>
            </a:extLst>
          </p:cNvPr>
          <p:cNvSpPr txBox="1"/>
          <p:nvPr/>
        </p:nvSpPr>
        <p:spPr>
          <a:xfrm>
            <a:off x="2209800" y="7982010"/>
            <a:ext cx="14218612" cy="1938992"/>
          </a:xfrm>
          <a:prstGeom prst="rect">
            <a:avLst/>
          </a:prstGeom>
          <a:noFill/>
        </p:spPr>
        <p:txBody>
          <a:bodyPr wrap="square" lIns="274320" tIns="91440" rIns="274320" bIns="91440" rtlCol="0" anchor="ctr">
            <a:noAutofit/>
          </a:bodyPr>
          <a:lstStyle/>
          <a:p>
            <a:pPr algn="ctr"/>
            <a:r>
              <a:rPr lang="en-US" sz="3000" b="1" u="sng" dirty="0">
                <a:solidFill>
                  <a:srgbClr val="F3722C"/>
                </a:solidFill>
                <a:latin typeface="Now" panose="020B0604020202020204" charset="0"/>
              </a:rPr>
              <a:t>CRITICALLY IMPORTANT:</a:t>
            </a:r>
            <a:r>
              <a:rPr lang="en-US" sz="3000" u="sng" dirty="0">
                <a:solidFill>
                  <a:srgbClr val="F3722C"/>
                </a:solidFill>
                <a:latin typeface="Now" panose="020B0604020202020204" charset="0"/>
              </a:rPr>
              <a:t> </a:t>
            </a:r>
          </a:p>
          <a:p>
            <a:pPr algn="ctr"/>
            <a:r>
              <a:rPr lang="en-US" sz="3000" dirty="0">
                <a:latin typeface="Now" panose="020B0604020202020204" charset="0"/>
              </a:rPr>
              <a:t>ensure that you assess these risks &amp; additional responsibilities, and work with community members to minimize these impacts!</a:t>
            </a:r>
          </a:p>
        </p:txBody>
      </p:sp>
      <p:sp>
        <p:nvSpPr>
          <p:cNvPr id="13" name="TextBox 12">
            <a:extLst>
              <a:ext uri="{FF2B5EF4-FFF2-40B4-BE49-F238E27FC236}">
                <a16:creationId xmlns:a16="http://schemas.microsoft.com/office/drawing/2014/main" id="{9A430BEF-EBE6-470C-B3CB-8CB0CB3ED989}"/>
              </a:ext>
            </a:extLst>
          </p:cNvPr>
          <p:cNvSpPr txBox="1"/>
          <p:nvPr/>
        </p:nvSpPr>
        <p:spPr>
          <a:xfrm>
            <a:off x="2057400" y="4697316"/>
            <a:ext cx="5332711" cy="3077766"/>
          </a:xfrm>
          <a:prstGeom prst="rect">
            <a:avLst/>
          </a:prstGeom>
          <a:noFill/>
        </p:spPr>
        <p:txBody>
          <a:bodyPr wrap="square">
            <a:spAutoFit/>
          </a:bodyPr>
          <a:lstStyle/>
          <a:p>
            <a:r>
              <a:rPr lang="en-US" sz="2800" dirty="0">
                <a:latin typeface="Now" panose="020B0604020202020204" charset="0"/>
              </a:rPr>
              <a:t>How your project adds responsibilities to your participants’ lives </a:t>
            </a:r>
          </a:p>
          <a:p>
            <a:r>
              <a:rPr lang="en-US" sz="2200" dirty="0">
                <a:latin typeface="Now" panose="020B0604020202020204" charset="0"/>
              </a:rPr>
              <a:t>e.g., women are often expected to prepare food for project events; all participants need to make time to attend meetings/events, trainings, etc.</a:t>
            </a:r>
          </a:p>
        </p:txBody>
      </p:sp>
      <p:sp>
        <p:nvSpPr>
          <p:cNvPr id="19" name="TextBox 18">
            <a:extLst>
              <a:ext uri="{FF2B5EF4-FFF2-40B4-BE49-F238E27FC236}">
                <a16:creationId xmlns:a16="http://schemas.microsoft.com/office/drawing/2014/main" id="{6D0216F4-4D27-474C-9F8B-DB2DEFD06922}"/>
              </a:ext>
            </a:extLst>
          </p:cNvPr>
          <p:cNvSpPr txBox="1"/>
          <p:nvPr/>
        </p:nvSpPr>
        <p:spPr>
          <a:xfrm>
            <a:off x="7668948" y="4773616"/>
            <a:ext cx="4752281" cy="2739211"/>
          </a:xfrm>
          <a:prstGeom prst="rect">
            <a:avLst/>
          </a:prstGeom>
          <a:noFill/>
        </p:spPr>
        <p:txBody>
          <a:bodyPr wrap="square">
            <a:spAutoFit/>
          </a:bodyPr>
          <a:lstStyle/>
          <a:p>
            <a:r>
              <a:rPr lang="en-US" sz="2800" dirty="0">
                <a:latin typeface="Now" panose="020B0604020202020204" charset="0"/>
              </a:rPr>
              <a:t>How your project might add risk to your participants’ lives </a:t>
            </a:r>
          </a:p>
          <a:p>
            <a:r>
              <a:rPr lang="en-US" sz="2200" dirty="0">
                <a:latin typeface="Now" panose="020B0604020202020204" charset="0"/>
              </a:rPr>
              <a:t>e.g., risk of being punished for speaking out against government projects; travel-related safety risks; etc.</a:t>
            </a:r>
          </a:p>
        </p:txBody>
      </p:sp>
      <p:sp>
        <p:nvSpPr>
          <p:cNvPr id="20" name="TextBox 19">
            <a:extLst>
              <a:ext uri="{FF2B5EF4-FFF2-40B4-BE49-F238E27FC236}">
                <a16:creationId xmlns:a16="http://schemas.microsoft.com/office/drawing/2014/main" id="{FA67AF32-F9F1-4080-8E86-BB6A32C80A5C}"/>
              </a:ext>
            </a:extLst>
          </p:cNvPr>
          <p:cNvSpPr txBox="1"/>
          <p:nvPr/>
        </p:nvSpPr>
        <p:spPr>
          <a:xfrm>
            <a:off x="12911044" y="4757750"/>
            <a:ext cx="5072156" cy="2677656"/>
          </a:xfrm>
          <a:prstGeom prst="rect">
            <a:avLst/>
          </a:prstGeom>
          <a:noFill/>
        </p:spPr>
        <p:txBody>
          <a:bodyPr wrap="square">
            <a:spAutoFit/>
          </a:bodyPr>
          <a:lstStyle/>
          <a:p>
            <a:r>
              <a:rPr lang="en-US" sz="2800" dirty="0">
                <a:latin typeface="Now" panose="020B0604020202020204" charset="0"/>
              </a:rPr>
              <a:t>Whether your project supports women (and other participants!) to make these additional responsibilities and risks minimal and manageable</a:t>
            </a:r>
          </a:p>
        </p:txBody>
      </p:sp>
      <p:sp>
        <p:nvSpPr>
          <p:cNvPr id="23" name="AutoShape 10">
            <a:extLst>
              <a:ext uri="{FF2B5EF4-FFF2-40B4-BE49-F238E27FC236}">
                <a16:creationId xmlns:a16="http://schemas.microsoft.com/office/drawing/2014/main" id="{22EFA0A4-50AA-4829-A948-AAEE3E845DC5}"/>
              </a:ext>
            </a:extLst>
          </p:cNvPr>
          <p:cNvSpPr/>
          <p:nvPr/>
        </p:nvSpPr>
        <p:spPr>
          <a:xfrm rot="-5400000">
            <a:off x="1099519" y="5644181"/>
            <a:ext cx="1611591" cy="629"/>
          </a:xfrm>
          <a:prstGeom prst="line">
            <a:avLst/>
          </a:prstGeom>
          <a:ln w="34925" cap="rnd">
            <a:solidFill>
              <a:srgbClr val="F9844A"/>
            </a:solidFill>
            <a:prstDash val="sysDot"/>
            <a:headEnd type="none" w="sm" len="sm"/>
            <a:tailEnd type="none" w="sm" len="sm"/>
          </a:ln>
        </p:spPr>
        <p:txBody>
          <a:bodyPr/>
          <a:lstStyle/>
          <a:p>
            <a:endParaRPr lang="en-US"/>
          </a:p>
        </p:txBody>
      </p:sp>
      <p:sp>
        <p:nvSpPr>
          <p:cNvPr id="24" name="AutoShape 10">
            <a:extLst>
              <a:ext uri="{FF2B5EF4-FFF2-40B4-BE49-F238E27FC236}">
                <a16:creationId xmlns:a16="http://schemas.microsoft.com/office/drawing/2014/main" id="{0961046D-4DD7-45BE-8CA0-6AFAEAAC995A}"/>
              </a:ext>
            </a:extLst>
          </p:cNvPr>
          <p:cNvSpPr/>
          <p:nvPr/>
        </p:nvSpPr>
        <p:spPr>
          <a:xfrm rot="-5400000">
            <a:off x="6738949" y="5708990"/>
            <a:ext cx="1611591" cy="629"/>
          </a:xfrm>
          <a:prstGeom prst="line">
            <a:avLst/>
          </a:prstGeom>
          <a:ln w="34925" cap="rnd">
            <a:solidFill>
              <a:srgbClr val="F9844A"/>
            </a:solidFill>
            <a:prstDash val="sysDot"/>
            <a:headEnd type="none" w="sm" len="sm"/>
            <a:tailEnd type="none" w="sm" len="sm"/>
          </a:ln>
        </p:spPr>
        <p:txBody>
          <a:bodyPr/>
          <a:lstStyle/>
          <a:p>
            <a:endParaRPr lang="en-US"/>
          </a:p>
        </p:txBody>
      </p:sp>
      <p:sp>
        <p:nvSpPr>
          <p:cNvPr id="25" name="AutoShape 10">
            <a:extLst>
              <a:ext uri="{FF2B5EF4-FFF2-40B4-BE49-F238E27FC236}">
                <a16:creationId xmlns:a16="http://schemas.microsoft.com/office/drawing/2014/main" id="{EA8C405F-1EC2-4E68-A838-4BC54A70BC7B}"/>
              </a:ext>
            </a:extLst>
          </p:cNvPr>
          <p:cNvSpPr/>
          <p:nvPr/>
        </p:nvSpPr>
        <p:spPr>
          <a:xfrm rot="-5400000">
            <a:off x="11995490" y="5644181"/>
            <a:ext cx="1611591" cy="629"/>
          </a:xfrm>
          <a:prstGeom prst="line">
            <a:avLst/>
          </a:prstGeom>
          <a:ln w="34925" cap="rnd">
            <a:solidFill>
              <a:srgbClr val="F9844A"/>
            </a:solidFill>
            <a:prstDash val="sysDot"/>
            <a:headEnd type="none" w="sm" len="sm"/>
            <a:tailEnd type="none" w="sm" len="sm"/>
          </a:ln>
        </p:spPr>
        <p:txBody>
          <a:bodyPr/>
          <a:lstStyle/>
          <a:p>
            <a:endParaRPr lang="en-US"/>
          </a:p>
        </p:txBody>
      </p:sp>
    </p:spTree>
    <p:extLst>
      <p:ext uri="{BB962C8B-B14F-4D97-AF65-F5344CB8AC3E}">
        <p14:creationId xmlns:p14="http://schemas.microsoft.com/office/powerpoint/2010/main" val="3513244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DD77183-D56C-4C82-806A-3D96530E51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8100"/>
            <a:ext cx="18355732" cy="10325100"/>
          </a:xfrm>
          <a:prstGeom prst="rect">
            <a:avLst/>
          </a:prstGeom>
        </p:spPr>
      </p:pic>
      <p:sp>
        <p:nvSpPr>
          <p:cNvPr id="3" name="TextBox 3"/>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FFFFFF"/>
                </a:solidFill>
                <a:latin typeface="Now"/>
              </a:rPr>
              <a:t>MODULE 1</a:t>
            </a:r>
            <a:r>
              <a:rPr lang="en-US" sz="1600">
                <a:solidFill>
                  <a:srgbClr val="FFFFFF"/>
                </a:solidFill>
                <a:latin typeface="Now"/>
              </a:rPr>
              <a:t> | WHY GENDER IS IMPORTANT IN CONSERVATION</a:t>
            </a:r>
          </a:p>
        </p:txBody>
      </p:sp>
      <p:sp>
        <p:nvSpPr>
          <p:cNvPr id="17" name="Rectangle 16">
            <a:extLst>
              <a:ext uri="{FF2B5EF4-FFF2-40B4-BE49-F238E27FC236}">
                <a16:creationId xmlns:a16="http://schemas.microsoft.com/office/drawing/2014/main" id="{9B7EF167-93C3-444E-927A-6E654B05B4EC}"/>
              </a:ext>
            </a:extLst>
          </p:cNvPr>
          <p:cNvSpPr/>
          <p:nvPr/>
        </p:nvSpPr>
        <p:spPr>
          <a:xfrm flipH="1">
            <a:off x="0" y="-18757"/>
            <a:ext cx="18288000" cy="10287000"/>
          </a:xfrm>
          <a:prstGeom prst="rect">
            <a:avLst/>
          </a:prstGeom>
          <a:gradFill>
            <a:gsLst>
              <a:gs pos="0">
                <a:schemeClr val="tx1">
                  <a:alpha val="0"/>
                </a:schemeClr>
              </a:gs>
              <a:gs pos="66000">
                <a:schemeClr val="tx1">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utoShape 5">
            <a:extLst>
              <a:ext uri="{FF2B5EF4-FFF2-40B4-BE49-F238E27FC236}">
                <a16:creationId xmlns:a16="http://schemas.microsoft.com/office/drawing/2014/main" id="{8F2C3533-D1BC-4973-834C-5007F619D87B}"/>
              </a:ext>
            </a:extLst>
          </p:cNvPr>
          <p:cNvSpPr/>
          <p:nvPr/>
        </p:nvSpPr>
        <p:spPr>
          <a:xfrm rot="5400000">
            <a:off x="7342023" y="7820155"/>
            <a:ext cx="3485889" cy="0"/>
          </a:xfrm>
          <a:prstGeom prst="line">
            <a:avLst/>
          </a:prstGeom>
          <a:ln w="41275" cap="rnd">
            <a:solidFill>
              <a:srgbClr val="94D2BD"/>
            </a:solidFill>
            <a:prstDash val="sysDot"/>
            <a:headEnd type="none" w="sm" len="sm"/>
            <a:tailEnd type="none" w="sm" len="sm"/>
          </a:ln>
        </p:spPr>
      </p:sp>
      <p:sp>
        <p:nvSpPr>
          <p:cNvPr id="19" name="AutoShape 11">
            <a:extLst>
              <a:ext uri="{FF2B5EF4-FFF2-40B4-BE49-F238E27FC236}">
                <a16:creationId xmlns:a16="http://schemas.microsoft.com/office/drawing/2014/main" id="{9B827921-CCEA-4DC4-829C-221045BEC72B}"/>
              </a:ext>
            </a:extLst>
          </p:cNvPr>
          <p:cNvSpPr/>
          <p:nvPr/>
        </p:nvSpPr>
        <p:spPr>
          <a:xfrm>
            <a:off x="12050055" y="9007745"/>
            <a:ext cx="3461816" cy="678448"/>
          </a:xfrm>
          <a:prstGeom prst="rect">
            <a:avLst/>
          </a:prstGeom>
          <a:solidFill>
            <a:srgbClr val="F4A261"/>
          </a:solidFill>
        </p:spPr>
        <p:txBody>
          <a:bodyPr anchor="ctr"/>
          <a:lstStyle/>
          <a:p>
            <a:r>
              <a:rPr lang="en-US" sz="2400" dirty="0">
                <a:latin typeface="Now" panose="020B0604020202020204" charset="0"/>
              </a:rPr>
              <a:t>(More in MODULE 3)</a:t>
            </a:r>
          </a:p>
        </p:txBody>
      </p:sp>
      <p:sp>
        <p:nvSpPr>
          <p:cNvPr id="20" name="TextBox 17">
            <a:extLst>
              <a:ext uri="{FF2B5EF4-FFF2-40B4-BE49-F238E27FC236}">
                <a16:creationId xmlns:a16="http://schemas.microsoft.com/office/drawing/2014/main" id="{D06C0787-8377-4C7C-82BA-DEBD91C6EF41}"/>
              </a:ext>
            </a:extLst>
          </p:cNvPr>
          <p:cNvSpPr txBox="1"/>
          <p:nvPr/>
        </p:nvSpPr>
        <p:spPr>
          <a:xfrm>
            <a:off x="1417127" y="6665601"/>
            <a:ext cx="6360160" cy="2516499"/>
          </a:xfrm>
          <a:prstGeom prst="rect">
            <a:avLst/>
          </a:prstGeom>
          <a:solidFill>
            <a:srgbClr val="94D2BD">
              <a:alpha val="86000"/>
            </a:srgbClr>
          </a:solidFill>
        </p:spPr>
        <p:txBody>
          <a:bodyPr wrap="square" lIns="0" tIns="0" rIns="0" bIns="0" rtlCol="0" anchor="t">
            <a:no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dirty="0">
              <a:ln>
                <a:noFill/>
              </a:ln>
              <a:solidFill>
                <a:prstClr val="white"/>
              </a:solidFill>
              <a:effectLst/>
              <a:uLnTx/>
              <a:uFillTx/>
              <a:latin typeface="Now"/>
              <a:ea typeface="+mn-ea"/>
              <a:cs typeface="+mn-cs"/>
            </a:endParaRPr>
          </a:p>
        </p:txBody>
      </p:sp>
      <p:sp>
        <p:nvSpPr>
          <p:cNvPr id="4" name="TextBox 4"/>
          <p:cNvSpPr txBox="1"/>
          <p:nvPr/>
        </p:nvSpPr>
        <p:spPr>
          <a:xfrm>
            <a:off x="298834" y="6134100"/>
            <a:ext cx="8596746" cy="2970044"/>
          </a:xfrm>
          <a:prstGeom prst="rect">
            <a:avLst/>
          </a:prstGeom>
          <a:noFill/>
        </p:spPr>
        <p:txBody>
          <a:bodyPr wrap="square" lIns="0" tIns="0" rIns="0" bIns="0" rtlCol="0" anchor="t">
            <a:spAutoFit/>
          </a:bodyPr>
          <a:lstStyle/>
          <a:p>
            <a:pPr algn="ctr">
              <a:spcBef>
                <a:spcPct val="0"/>
              </a:spcBef>
            </a:pPr>
            <a:r>
              <a:rPr lang="en-US" sz="3300" dirty="0">
                <a:solidFill>
                  <a:srgbClr val="FFFFFF"/>
                </a:solidFill>
                <a:latin typeface="Now"/>
              </a:rPr>
              <a:t>Working on gender issues requires </a:t>
            </a:r>
          </a:p>
          <a:p>
            <a:pPr algn="ctr">
              <a:spcBef>
                <a:spcPct val="0"/>
              </a:spcBef>
            </a:pPr>
            <a:r>
              <a:rPr lang="en-US" sz="4000" b="1" dirty="0">
                <a:solidFill>
                  <a:srgbClr val="FFFFFF"/>
                </a:solidFill>
                <a:latin typeface="Now"/>
              </a:rPr>
              <a:t>trust</a:t>
            </a:r>
          </a:p>
          <a:p>
            <a:pPr algn="ctr">
              <a:spcBef>
                <a:spcPct val="0"/>
              </a:spcBef>
            </a:pPr>
            <a:r>
              <a:rPr lang="en-US" sz="4000" b="1" dirty="0">
                <a:solidFill>
                  <a:srgbClr val="FFFFFF"/>
                </a:solidFill>
                <a:latin typeface="Now"/>
              </a:rPr>
              <a:t>sensitivity</a:t>
            </a:r>
          </a:p>
          <a:p>
            <a:pPr algn="ctr">
              <a:spcBef>
                <a:spcPct val="0"/>
              </a:spcBef>
            </a:pPr>
            <a:r>
              <a:rPr lang="en-US" sz="4000" b="1" dirty="0">
                <a:solidFill>
                  <a:srgbClr val="FFFFFF"/>
                </a:solidFill>
                <a:latin typeface="Now"/>
              </a:rPr>
              <a:t>monitoring of impacts</a:t>
            </a:r>
          </a:p>
          <a:p>
            <a:pPr algn="ctr">
              <a:spcBef>
                <a:spcPct val="0"/>
              </a:spcBef>
            </a:pPr>
            <a:r>
              <a:rPr lang="en-US" sz="3300" dirty="0">
                <a:solidFill>
                  <a:srgbClr val="FFFFFF"/>
                </a:solidFill>
                <a:latin typeface="Now"/>
              </a:rPr>
              <a:t>and </a:t>
            </a:r>
            <a:r>
              <a:rPr lang="en-US" sz="4000" b="1" dirty="0">
                <a:solidFill>
                  <a:srgbClr val="FFFFFF"/>
                </a:solidFill>
                <a:latin typeface="Now"/>
              </a:rPr>
              <a:t>time</a:t>
            </a:r>
          </a:p>
        </p:txBody>
      </p:sp>
      <p:sp>
        <p:nvSpPr>
          <p:cNvPr id="21" name="TextBox 17">
            <a:extLst>
              <a:ext uri="{FF2B5EF4-FFF2-40B4-BE49-F238E27FC236}">
                <a16:creationId xmlns:a16="http://schemas.microsoft.com/office/drawing/2014/main" id="{DC9A7C8F-F70D-463B-A5F5-BBCF2EB89A51}"/>
              </a:ext>
            </a:extLst>
          </p:cNvPr>
          <p:cNvSpPr txBox="1"/>
          <p:nvPr/>
        </p:nvSpPr>
        <p:spPr>
          <a:xfrm>
            <a:off x="11368696" y="6779022"/>
            <a:ext cx="4778483" cy="662673"/>
          </a:xfrm>
          <a:prstGeom prst="rect">
            <a:avLst/>
          </a:prstGeom>
          <a:solidFill>
            <a:srgbClr val="94D2BD">
              <a:alpha val="86000"/>
            </a:srgbClr>
          </a:solidFill>
        </p:spPr>
        <p:txBody>
          <a:bodyPr wrap="square" lIns="0" tIns="0" rIns="0" bIns="0" rtlCol="0" anchor="t">
            <a:no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dirty="0">
              <a:ln>
                <a:noFill/>
              </a:ln>
              <a:solidFill>
                <a:prstClr val="white"/>
              </a:solidFill>
              <a:effectLst/>
              <a:uLnTx/>
              <a:uFillTx/>
              <a:latin typeface="Now"/>
              <a:ea typeface="+mn-ea"/>
              <a:cs typeface="+mn-cs"/>
            </a:endParaRPr>
          </a:p>
        </p:txBody>
      </p:sp>
      <p:sp>
        <p:nvSpPr>
          <p:cNvPr id="16" name="TextBox 4">
            <a:extLst>
              <a:ext uri="{FF2B5EF4-FFF2-40B4-BE49-F238E27FC236}">
                <a16:creationId xmlns:a16="http://schemas.microsoft.com/office/drawing/2014/main" id="{AB065074-E920-4EAB-9467-6EDE74A2D5DA}"/>
              </a:ext>
            </a:extLst>
          </p:cNvPr>
          <p:cNvSpPr txBox="1"/>
          <p:nvPr/>
        </p:nvSpPr>
        <p:spPr>
          <a:xfrm>
            <a:off x="9525000" y="6134100"/>
            <a:ext cx="8266159" cy="2970043"/>
          </a:xfrm>
          <a:prstGeom prst="rect">
            <a:avLst/>
          </a:prstGeom>
          <a:noFill/>
        </p:spPr>
        <p:txBody>
          <a:bodyPr wrap="square" lIns="0" tIns="0" rIns="0" bIns="0" rtlCol="0" anchor="ctr">
            <a:noAutofit/>
          </a:bodyPr>
          <a:lstStyle/>
          <a:p>
            <a:pPr algn="ctr">
              <a:spcBef>
                <a:spcPct val="0"/>
              </a:spcBef>
            </a:pPr>
            <a:r>
              <a:rPr lang="en-US" sz="3300" dirty="0">
                <a:solidFill>
                  <a:srgbClr val="FFFFFF"/>
                </a:solidFill>
                <a:latin typeface="Now"/>
              </a:rPr>
              <a:t>It can be helpful to</a:t>
            </a:r>
            <a:endParaRPr lang="en-US" dirty="0"/>
          </a:p>
          <a:p>
            <a:pPr algn="ctr">
              <a:spcBef>
                <a:spcPct val="0"/>
              </a:spcBef>
            </a:pPr>
            <a:r>
              <a:rPr lang="en-US" sz="4000" b="1" dirty="0">
                <a:solidFill>
                  <a:srgbClr val="FFFFFF"/>
                </a:solidFill>
                <a:latin typeface="Now"/>
              </a:rPr>
              <a:t>collaborate</a:t>
            </a:r>
          </a:p>
          <a:p>
            <a:pPr algn="ctr">
              <a:spcBef>
                <a:spcPct val="0"/>
              </a:spcBef>
            </a:pPr>
            <a:r>
              <a:rPr lang="en-US" sz="3300" dirty="0">
                <a:solidFill>
                  <a:srgbClr val="FFFFFF"/>
                </a:solidFill>
                <a:latin typeface="Now"/>
              </a:rPr>
              <a:t>with organizations &amp; experts that focus on women’s rights, community development, humanitarian aid, etc.</a:t>
            </a:r>
          </a:p>
        </p:txBody>
      </p:sp>
      <p:sp>
        <p:nvSpPr>
          <p:cNvPr id="22" name="TextBox 4">
            <a:extLst>
              <a:ext uri="{FF2B5EF4-FFF2-40B4-BE49-F238E27FC236}">
                <a16:creationId xmlns:a16="http://schemas.microsoft.com/office/drawing/2014/main" id="{3D950F62-0B95-4E67-9AEA-6C893B3A2889}"/>
              </a:ext>
            </a:extLst>
          </p:cNvPr>
          <p:cNvSpPr txBox="1"/>
          <p:nvPr/>
        </p:nvSpPr>
        <p:spPr>
          <a:xfrm>
            <a:off x="285652" y="202926"/>
            <a:ext cx="6724748" cy="851515"/>
          </a:xfrm>
          <a:prstGeom prst="rect">
            <a:avLst/>
          </a:prstGeom>
        </p:spPr>
        <p:txBody>
          <a:bodyPr wrap="square" lIns="0" tIns="0" rIns="0" bIns="0" rtlCol="0" anchor="t">
            <a:spAutoFit/>
          </a:bodyPr>
          <a:lstStyle/>
          <a:p>
            <a:pPr>
              <a:lnSpc>
                <a:spcPts val="2240"/>
              </a:lnSpc>
            </a:pPr>
            <a:r>
              <a:rPr lang="en-US" sz="2000" dirty="0">
                <a:solidFill>
                  <a:srgbClr val="FFFFFF"/>
                </a:solidFill>
                <a:latin typeface="Now"/>
              </a:rPr>
              <a:t>Community Fisheries group reflection about conservation activities in Cambodia. </a:t>
            </a:r>
          </a:p>
          <a:p>
            <a:pPr>
              <a:lnSpc>
                <a:spcPts val="2240"/>
              </a:lnSpc>
            </a:pPr>
            <a:r>
              <a:rPr lang="en-US" sz="2000" dirty="0">
                <a:solidFill>
                  <a:srgbClr val="FFFFFF"/>
                </a:solidFill>
                <a:latin typeface="Now"/>
              </a:rPr>
              <a:t>© </a:t>
            </a:r>
            <a:r>
              <a:rPr lang="en-US" sz="2000" dirty="0" err="1">
                <a:solidFill>
                  <a:srgbClr val="FFFFFF"/>
                </a:solidFill>
                <a:latin typeface="Now"/>
              </a:rPr>
              <a:t>Layhim</a:t>
            </a:r>
            <a:r>
              <a:rPr lang="en-US" sz="2000" dirty="0">
                <a:solidFill>
                  <a:srgbClr val="FFFFFF"/>
                </a:solidFill>
                <a:latin typeface="Now"/>
              </a:rPr>
              <a:t> Vann, CI</a:t>
            </a:r>
          </a:p>
        </p:txBody>
      </p:sp>
    </p:spTree>
    <p:extLst>
      <p:ext uri="{BB962C8B-B14F-4D97-AF65-F5344CB8AC3E}">
        <p14:creationId xmlns:p14="http://schemas.microsoft.com/office/powerpoint/2010/main" val="2619395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DD77183-D56C-4C82-806A-3D96530E51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8100"/>
            <a:ext cx="18355732" cy="10325100"/>
          </a:xfrm>
          <a:prstGeom prst="rect">
            <a:avLst/>
          </a:prstGeom>
        </p:spPr>
      </p:pic>
      <p:sp>
        <p:nvSpPr>
          <p:cNvPr id="3" name="TextBox 3"/>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FFFFFF"/>
                </a:solidFill>
                <a:latin typeface="Now"/>
              </a:rPr>
              <a:t>MODULE 1</a:t>
            </a:r>
            <a:r>
              <a:rPr lang="en-US" sz="1600">
                <a:solidFill>
                  <a:srgbClr val="FFFFFF"/>
                </a:solidFill>
                <a:latin typeface="Now"/>
              </a:rPr>
              <a:t> | WHY GENDER IS IMPORTANT IN CONSERVATION</a:t>
            </a:r>
          </a:p>
        </p:txBody>
      </p:sp>
      <p:sp>
        <p:nvSpPr>
          <p:cNvPr id="17" name="Rectangle 16">
            <a:extLst>
              <a:ext uri="{FF2B5EF4-FFF2-40B4-BE49-F238E27FC236}">
                <a16:creationId xmlns:a16="http://schemas.microsoft.com/office/drawing/2014/main" id="{9B7EF167-93C3-444E-927A-6E654B05B4EC}"/>
              </a:ext>
            </a:extLst>
          </p:cNvPr>
          <p:cNvSpPr/>
          <p:nvPr/>
        </p:nvSpPr>
        <p:spPr>
          <a:xfrm flipH="1">
            <a:off x="0" y="-18757"/>
            <a:ext cx="18288000" cy="10287000"/>
          </a:xfrm>
          <a:prstGeom prst="rect">
            <a:avLst/>
          </a:prstGeom>
          <a:gradFill>
            <a:gsLst>
              <a:gs pos="0">
                <a:schemeClr val="tx1">
                  <a:alpha val="0"/>
                </a:schemeClr>
              </a:gs>
              <a:gs pos="66000">
                <a:schemeClr val="tx1">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17">
            <a:extLst>
              <a:ext uri="{FF2B5EF4-FFF2-40B4-BE49-F238E27FC236}">
                <a16:creationId xmlns:a16="http://schemas.microsoft.com/office/drawing/2014/main" id="{3A9F8526-6762-463C-BFF6-CC5E2A120F75}"/>
              </a:ext>
            </a:extLst>
          </p:cNvPr>
          <p:cNvSpPr txBox="1"/>
          <p:nvPr/>
        </p:nvSpPr>
        <p:spPr>
          <a:xfrm>
            <a:off x="804902" y="5032687"/>
            <a:ext cx="8110498" cy="4378013"/>
          </a:xfrm>
          <a:prstGeom prst="rect">
            <a:avLst/>
          </a:prstGeom>
          <a:solidFill>
            <a:srgbClr val="94D2BD">
              <a:alpha val="86000"/>
            </a:srgbClr>
          </a:solidFill>
        </p:spPr>
        <p:txBody>
          <a:bodyPr wrap="square" lIns="0" tIns="0" rIns="0" bIns="0" rtlCol="0" anchor="t">
            <a:no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dirty="0">
              <a:ln>
                <a:noFill/>
              </a:ln>
              <a:solidFill>
                <a:prstClr val="white"/>
              </a:solidFill>
              <a:effectLst/>
              <a:uLnTx/>
              <a:uFillTx/>
              <a:latin typeface="Now"/>
              <a:ea typeface="+mn-ea"/>
              <a:cs typeface="+mn-cs"/>
            </a:endParaRPr>
          </a:p>
        </p:txBody>
      </p:sp>
      <p:sp>
        <p:nvSpPr>
          <p:cNvPr id="12" name="TextBox 4">
            <a:extLst>
              <a:ext uri="{FF2B5EF4-FFF2-40B4-BE49-F238E27FC236}">
                <a16:creationId xmlns:a16="http://schemas.microsoft.com/office/drawing/2014/main" id="{2FED43B4-BD91-49AA-B1C0-AD422C83C082}"/>
              </a:ext>
            </a:extLst>
          </p:cNvPr>
          <p:cNvSpPr txBox="1"/>
          <p:nvPr/>
        </p:nvSpPr>
        <p:spPr>
          <a:xfrm>
            <a:off x="514252" y="5372100"/>
            <a:ext cx="8096348" cy="3679790"/>
          </a:xfrm>
          <a:prstGeom prst="rect">
            <a:avLst/>
          </a:prstGeom>
        </p:spPr>
        <p:txBody>
          <a:bodyPr wrap="square" lIns="0" tIns="0" rIns="0" bIns="0" rtlCol="0" anchor="t">
            <a:spAutoFit/>
          </a:bodyPr>
          <a:lstStyle/>
          <a:p>
            <a:pPr algn="r">
              <a:lnSpc>
                <a:spcPts val="4199"/>
              </a:lnSpc>
              <a:spcAft>
                <a:spcPts val="1200"/>
              </a:spcAft>
            </a:pPr>
            <a:r>
              <a:rPr lang="en-US" sz="3200" dirty="0">
                <a:solidFill>
                  <a:srgbClr val="FFFFFF"/>
                </a:solidFill>
                <a:latin typeface="Now" panose="020B0604020202020204" charset="0"/>
              </a:rPr>
              <a:t>Working on gender issues in your organization, project, communities, </a:t>
            </a:r>
            <a:br>
              <a:rPr lang="en-US" sz="3200" dirty="0">
                <a:solidFill>
                  <a:srgbClr val="FFFFFF"/>
                </a:solidFill>
                <a:latin typeface="Now" panose="020B0604020202020204" charset="0"/>
              </a:rPr>
            </a:br>
            <a:r>
              <a:rPr lang="en-US" sz="3200" dirty="0">
                <a:solidFill>
                  <a:srgbClr val="FFFFFF"/>
                </a:solidFill>
                <a:latin typeface="Now" panose="020B0604020202020204" charset="0"/>
              </a:rPr>
              <a:t>and positions of influence is a </a:t>
            </a:r>
          </a:p>
          <a:p>
            <a:pPr algn="r">
              <a:lnSpc>
                <a:spcPts val="4199"/>
              </a:lnSpc>
              <a:spcAft>
                <a:spcPts val="1200"/>
              </a:spcAft>
            </a:pPr>
            <a:r>
              <a:rPr lang="en-US" sz="3200" b="1" dirty="0">
                <a:solidFill>
                  <a:srgbClr val="FFFFFF"/>
                </a:solidFill>
                <a:latin typeface="Now" panose="020B0604020202020204" charset="0"/>
              </a:rPr>
              <a:t>big effort</a:t>
            </a:r>
          </a:p>
          <a:p>
            <a:pPr algn="r">
              <a:lnSpc>
                <a:spcPts val="4199"/>
              </a:lnSpc>
              <a:spcAft>
                <a:spcPts val="1200"/>
              </a:spcAft>
            </a:pPr>
            <a:endParaRPr lang="en-US" sz="3200" dirty="0">
              <a:solidFill>
                <a:srgbClr val="FFFFFF"/>
              </a:solidFill>
              <a:latin typeface="Now" panose="020B0604020202020204" charset="0"/>
            </a:endParaRPr>
          </a:p>
          <a:p>
            <a:pPr algn="r">
              <a:lnSpc>
                <a:spcPts val="4199"/>
              </a:lnSpc>
              <a:spcAft>
                <a:spcPts val="1200"/>
              </a:spcAft>
            </a:pPr>
            <a:r>
              <a:rPr lang="en-US" sz="3200" u="sng" dirty="0">
                <a:solidFill>
                  <a:srgbClr val="FFFFFF"/>
                </a:solidFill>
                <a:latin typeface="Now" panose="020B0604020202020204" charset="0"/>
              </a:rPr>
              <a:t>It will require more than a small grant!</a:t>
            </a:r>
          </a:p>
        </p:txBody>
      </p:sp>
      <p:sp>
        <p:nvSpPr>
          <p:cNvPr id="24" name="TextBox 17">
            <a:extLst>
              <a:ext uri="{FF2B5EF4-FFF2-40B4-BE49-F238E27FC236}">
                <a16:creationId xmlns:a16="http://schemas.microsoft.com/office/drawing/2014/main" id="{7AD103A2-ADC7-4DE9-8756-DE8F4C76951D}"/>
              </a:ext>
            </a:extLst>
          </p:cNvPr>
          <p:cNvSpPr txBox="1"/>
          <p:nvPr/>
        </p:nvSpPr>
        <p:spPr>
          <a:xfrm>
            <a:off x="9144000" y="5032687"/>
            <a:ext cx="8339098" cy="4378013"/>
          </a:xfrm>
          <a:prstGeom prst="rect">
            <a:avLst/>
          </a:prstGeom>
          <a:solidFill>
            <a:srgbClr val="94D2BD">
              <a:alpha val="86000"/>
            </a:srgbClr>
          </a:solidFill>
        </p:spPr>
        <p:txBody>
          <a:bodyPr wrap="square" lIns="0" tIns="0" rIns="0" bIns="0" rtlCol="0" anchor="t">
            <a:no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dirty="0">
              <a:ln>
                <a:noFill/>
              </a:ln>
              <a:solidFill>
                <a:prstClr val="white"/>
              </a:solidFill>
              <a:effectLst/>
              <a:uLnTx/>
              <a:uFillTx/>
              <a:latin typeface="Now"/>
              <a:ea typeface="+mn-ea"/>
              <a:cs typeface="+mn-cs"/>
            </a:endParaRPr>
          </a:p>
        </p:txBody>
      </p:sp>
      <p:sp>
        <p:nvSpPr>
          <p:cNvPr id="14" name="TextBox 4">
            <a:extLst>
              <a:ext uri="{FF2B5EF4-FFF2-40B4-BE49-F238E27FC236}">
                <a16:creationId xmlns:a16="http://schemas.microsoft.com/office/drawing/2014/main" id="{8D3C75B5-0641-45DF-896A-B9C07511F1A0}"/>
              </a:ext>
            </a:extLst>
          </p:cNvPr>
          <p:cNvSpPr txBox="1"/>
          <p:nvPr/>
        </p:nvSpPr>
        <p:spPr>
          <a:xfrm>
            <a:off x="9575802" y="5143500"/>
            <a:ext cx="8426546" cy="4064511"/>
          </a:xfrm>
          <a:prstGeom prst="rect">
            <a:avLst/>
          </a:prstGeom>
        </p:spPr>
        <p:txBody>
          <a:bodyPr wrap="square" lIns="0" tIns="0" rIns="0" bIns="0" rtlCol="0" anchor="t">
            <a:spAutoFit/>
          </a:bodyPr>
          <a:lstStyle/>
          <a:p>
            <a:pPr>
              <a:lnSpc>
                <a:spcPts val="4199"/>
              </a:lnSpc>
              <a:spcAft>
                <a:spcPts val="1200"/>
              </a:spcAft>
            </a:pPr>
            <a:r>
              <a:rPr lang="en-US" sz="3200" dirty="0">
                <a:solidFill>
                  <a:srgbClr val="FFFFFF"/>
                </a:solidFill>
                <a:latin typeface="Now" panose="020B0604020202020204" charset="0"/>
              </a:rPr>
              <a:t>So:</a:t>
            </a:r>
          </a:p>
          <a:p>
            <a:pPr>
              <a:lnSpc>
                <a:spcPts val="4199"/>
              </a:lnSpc>
              <a:spcAft>
                <a:spcPts val="1200"/>
              </a:spcAft>
            </a:pPr>
            <a:r>
              <a:rPr lang="en-US" sz="3200" dirty="0">
                <a:solidFill>
                  <a:srgbClr val="FFFFFF"/>
                </a:solidFill>
                <a:latin typeface="Now" panose="020B0604020202020204" charset="0"/>
              </a:rPr>
              <a:t>a)Make sure that each project incorporates gender equality as a goal for project activities, and</a:t>
            </a:r>
          </a:p>
          <a:p>
            <a:pPr>
              <a:lnSpc>
                <a:spcPts val="4199"/>
              </a:lnSpc>
              <a:spcAft>
                <a:spcPts val="1200"/>
              </a:spcAft>
            </a:pPr>
            <a:r>
              <a:rPr lang="en-US" sz="3200" dirty="0">
                <a:solidFill>
                  <a:srgbClr val="FFFFFF"/>
                </a:solidFill>
                <a:latin typeface="Now" panose="020B0604020202020204" charset="0"/>
              </a:rPr>
              <a:t>b)Work to coordinate gender equality goals, strategies, and activities across different projects over time</a:t>
            </a:r>
          </a:p>
        </p:txBody>
      </p:sp>
      <p:sp>
        <p:nvSpPr>
          <p:cNvPr id="15" name="AutoShape 11">
            <a:extLst>
              <a:ext uri="{FF2B5EF4-FFF2-40B4-BE49-F238E27FC236}">
                <a16:creationId xmlns:a16="http://schemas.microsoft.com/office/drawing/2014/main" id="{254B7E97-6C52-40E6-9172-F205063891AF}"/>
              </a:ext>
            </a:extLst>
          </p:cNvPr>
          <p:cNvSpPr/>
          <p:nvPr/>
        </p:nvSpPr>
        <p:spPr>
          <a:xfrm>
            <a:off x="12954000" y="9318824"/>
            <a:ext cx="4243452" cy="560701"/>
          </a:xfrm>
          <a:prstGeom prst="rect">
            <a:avLst/>
          </a:prstGeom>
          <a:solidFill>
            <a:srgbClr val="F4A261"/>
          </a:solidFill>
        </p:spPr>
        <p:txBody>
          <a:bodyPr anchor="ctr"/>
          <a:lstStyle/>
          <a:p>
            <a:r>
              <a:rPr lang="en-US" sz="2400" dirty="0">
                <a:latin typeface="Now" panose="020B0604020202020204" charset="0"/>
              </a:rPr>
              <a:t>(More in MODULES 2 + 3)</a:t>
            </a:r>
          </a:p>
        </p:txBody>
      </p:sp>
      <p:sp>
        <p:nvSpPr>
          <p:cNvPr id="11" name="TextBox 4">
            <a:extLst>
              <a:ext uri="{FF2B5EF4-FFF2-40B4-BE49-F238E27FC236}">
                <a16:creationId xmlns:a16="http://schemas.microsoft.com/office/drawing/2014/main" id="{EC83C3FC-030C-442C-AD2B-621DC253F9CA}"/>
              </a:ext>
            </a:extLst>
          </p:cNvPr>
          <p:cNvSpPr txBox="1"/>
          <p:nvPr/>
        </p:nvSpPr>
        <p:spPr>
          <a:xfrm>
            <a:off x="285652" y="202926"/>
            <a:ext cx="6724748" cy="851515"/>
          </a:xfrm>
          <a:prstGeom prst="rect">
            <a:avLst/>
          </a:prstGeom>
        </p:spPr>
        <p:txBody>
          <a:bodyPr wrap="square" lIns="0" tIns="0" rIns="0" bIns="0" rtlCol="0" anchor="t">
            <a:spAutoFit/>
          </a:bodyPr>
          <a:lstStyle/>
          <a:p>
            <a:pPr>
              <a:lnSpc>
                <a:spcPts val="2240"/>
              </a:lnSpc>
            </a:pPr>
            <a:r>
              <a:rPr lang="en-US" sz="2000" dirty="0">
                <a:solidFill>
                  <a:srgbClr val="FFFFFF"/>
                </a:solidFill>
                <a:latin typeface="Now"/>
              </a:rPr>
              <a:t>Community Fisheries group reflection about conservation activities in Cambodia. </a:t>
            </a:r>
          </a:p>
          <a:p>
            <a:pPr>
              <a:lnSpc>
                <a:spcPts val="2240"/>
              </a:lnSpc>
            </a:pPr>
            <a:r>
              <a:rPr lang="en-US" sz="2000" dirty="0">
                <a:solidFill>
                  <a:srgbClr val="FFFFFF"/>
                </a:solidFill>
                <a:latin typeface="Now"/>
              </a:rPr>
              <a:t>© </a:t>
            </a:r>
            <a:r>
              <a:rPr lang="en-US" sz="2000" dirty="0" err="1">
                <a:solidFill>
                  <a:srgbClr val="FFFFFF"/>
                </a:solidFill>
                <a:latin typeface="Now"/>
              </a:rPr>
              <a:t>Layhim</a:t>
            </a:r>
            <a:r>
              <a:rPr lang="en-US" sz="2000" dirty="0">
                <a:solidFill>
                  <a:srgbClr val="FFFFFF"/>
                </a:solidFill>
                <a:latin typeface="Now"/>
              </a:rPr>
              <a:t> Vann, CI</a:t>
            </a:r>
          </a:p>
        </p:txBody>
      </p:sp>
    </p:spTree>
    <p:extLst>
      <p:ext uri="{BB962C8B-B14F-4D97-AF65-F5344CB8AC3E}">
        <p14:creationId xmlns:p14="http://schemas.microsoft.com/office/powerpoint/2010/main" val="3818664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53BCA42-054C-402C-BE3E-0FC753CBFB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41"/>
          <a:stretch/>
        </p:blipFill>
        <p:spPr>
          <a:xfrm>
            <a:off x="0" y="0"/>
            <a:ext cx="18288000" cy="10287000"/>
          </a:xfrm>
          <a:prstGeom prst="rect">
            <a:avLst/>
          </a:prstGeom>
        </p:spPr>
      </p:pic>
      <p:sp>
        <p:nvSpPr>
          <p:cNvPr id="15" name="Rectangle 14">
            <a:extLst>
              <a:ext uri="{FF2B5EF4-FFF2-40B4-BE49-F238E27FC236}">
                <a16:creationId xmlns:a16="http://schemas.microsoft.com/office/drawing/2014/main" id="{B10587EB-6670-47D0-BE84-330DB4C7FF16}"/>
              </a:ext>
            </a:extLst>
          </p:cNvPr>
          <p:cNvSpPr/>
          <p:nvPr/>
        </p:nvSpPr>
        <p:spPr>
          <a:xfrm>
            <a:off x="0" y="38100"/>
            <a:ext cx="18288000" cy="10287000"/>
          </a:xfrm>
          <a:prstGeom prst="rect">
            <a:avLst/>
          </a:prstGeom>
          <a:gradFill>
            <a:gsLst>
              <a:gs pos="53000">
                <a:schemeClr val="tx1">
                  <a:alpha val="0"/>
                </a:schemeClr>
              </a:gs>
              <a:gs pos="99115">
                <a:schemeClr val="tx1">
                  <a:alpha val="86000"/>
                </a:schemeClr>
              </a:gs>
              <a:gs pos="82000">
                <a:schemeClr val="tx1">
                  <a:alpha val="5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p:cNvSpPr txBox="1"/>
          <p:nvPr/>
        </p:nvSpPr>
        <p:spPr>
          <a:xfrm>
            <a:off x="914400" y="7379319"/>
            <a:ext cx="11559517" cy="2133600"/>
          </a:xfrm>
          <a:prstGeom prst="rect">
            <a:avLst/>
          </a:prstGeom>
        </p:spPr>
        <p:txBody>
          <a:bodyPr lIns="0" tIns="0" rIns="0" bIns="0" rtlCol="0" anchor="t">
            <a:spAutoFit/>
          </a:bodyPr>
          <a:lstStyle/>
          <a:p>
            <a:pPr>
              <a:lnSpc>
                <a:spcPts val="8400"/>
              </a:lnSpc>
            </a:pPr>
            <a:r>
              <a:rPr lang="en-US" sz="7000">
                <a:solidFill>
                  <a:srgbClr val="FFFFFF"/>
                </a:solidFill>
                <a:latin typeface="Now"/>
              </a:rPr>
              <a:t>Why gender is important in conservation</a:t>
            </a:r>
          </a:p>
        </p:txBody>
      </p:sp>
      <p:sp>
        <p:nvSpPr>
          <p:cNvPr id="10" name="TextBox 10"/>
          <p:cNvSpPr txBox="1"/>
          <p:nvPr/>
        </p:nvSpPr>
        <p:spPr>
          <a:xfrm>
            <a:off x="457200" y="440706"/>
            <a:ext cx="6553200" cy="334707"/>
          </a:xfrm>
          <a:prstGeom prst="rect">
            <a:avLst/>
          </a:prstGeom>
        </p:spPr>
        <p:txBody>
          <a:bodyPr wrap="square" lIns="0" tIns="0" rIns="0" bIns="0" rtlCol="0" anchor="t">
            <a:spAutoFit/>
          </a:bodyPr>
          <a:lstStyle/>
          <a:p>
            <a:pPr>
              <a:lnSpc>
                <a:spcPts val="2640"/>
              </a:lnSpc>
            </a:pPr>
            <a:r>
              <a:rPr lang="en-US" sz="2200">
                <a:solidFill>
                  <a:srgbClr val="FFFFFF"/>
                </a:solidFill>
                <a:latin typeface="Now Bold"/>
              </a:rPr>
              <a:t>EMPOWERING WOMEN IN CONSERVATION</a:t>
            </a:r>
            <a:endParaRPr lang="en-US" sz="2199">
              <a:solidFill>
                <a:srgbClr val="FFFFFF"/>
              </a:solidFill>
              <a:latin typeface="Now Bold"/>
            </a:endParaRPr>
          </a:p>
        </p:txBody>
      </p:sp>
      <p:sp>
        <p:nvSpPr>
          <p:cNvPr id="11" name="AutoShape 11"/>
          <p:cNvSpPr/>
          <p:nvPr/>
        </p:nvSpPr>
        <p:spPr>
          <a:xfrm>
            <a:off x="670754" y="6362700"/>
            <a:ext cx="2605846" cy="719932"/>
          </a:xfrm>
          <a:prstGeom prst="rect">
            <a:avLst/>
          </a:prstGeom>
          <a:solidFill>
            <a:srgbClr val="E76F51"/>
          </a:solidFill>
        </p:spPr>
      </p:sp>
      <p:sp>
        <p:nvSpPr>
          <p:cNvPr id="12" name="TextBox 12"/>
          <p:cNvSpPr txBox="1"/>
          <p:nvPr/>
        </p:nvSpPr>
        <p:spPr>
          <a:xfrm>
            <a:off x="751502" y="6517908"/>
            <a:ext cx="1901689" cy="485775"/>
          </a:xfrm>
          <a:prstGeom prst="rect">
            <a:avLst/>
          </a:prstGeom>
        </p:spPr>
        <p:txBody>
          <a:bodyPr lIns="0" tIns="0" rIns="0" bIns="0" rtlCol="0" anchor="t">
            <a:spAutoFit/>
          </a:bodyPr>
          <a:lstStyle/>
          <a:p>
            <a:pPr algn="ctr">
              <a:lnSpc>
                <a:spcPts val="3840"/>
              </a:lnSpc>
            </a:pPr>
            <a:r>
              <a:rPr lang="en-US" sz="3200">
                <a:solidFill>
                  <a:srgbClr val="FFFFFF"/>
                </a:solidFill>
                <a:latin typeface="Now"/>
              </a:rPr>
              <a:t>Module 1</a:t>
            </a:r>
          </a:p>
        </p:txBody>
      </p:sp>
      <p:sp>
        <p:nvSpPr>
          <p:cNvPr id="16" name="AutoShape 4">
            <a:extLst>
              <a:ext uri="{FF2B5EF4-FFF2-40B4-BE49-F238E27FC236}">
                <a16:creationId xmlns:a16="http://schemas.microsoft.com/office/drawing/2014/main" id="{B34761EC-E1B3-446C-AC00-67EFAA089440}"/>
              </a:ext>
            </a:extLst>
          </p:cNvPr>
          <p:cNvSpPr/>
          <p:nvPr/>
        </p:nvSpPr>
        <p:spPr>
          <a:xfrm>
            <a:off x="506678" y="876300"/>
            <a:ext cx="3912922" cy="0"/>
          </a:xfrm>
          <a:prstGeom prst="line">
            <a:avLst/>
          </a:prstGeom>
          <a:ln w="28575" cap="rnd">
            <a:solidFill>
              <a:srgbClr val="FFFFFF"/>
            </a:solidFill>
            <a:prstDash val="sysDot"/>
            <a:headEnd type="none" w="sm" len="sm"/>
            <a:tailEnd type="none" w="sm" len="sm"/>
          </a:ln>
        </p:spPr>
      </p:sp>
      <p:sp>
        <p:nvSpPr>
          <p:cNvPr id="18" name="TextBox 4">
            <a:extLst>
              <a:ext uri="{FF2B5EF4-FFF2-40B4-BE49-F238E27FC236}">
                <a16:creationId xmlns:a16="http://schemas.microsoft.com/office/drawing/2014/main" id="{7ED3A9CE-ECAF-4B51-B917-18632582400B}"/>
              </a:ext>
            </a:extLst>
          </p:cNvPr>
          <p:cNvSpPr txBox="1"/>
          <p:nvPr/>
        </p:nvSpPr>
        <p:spPr>
          <a:xfrm>
            <a:off x="13792200" y="8946097"/>
            <a:ext cx="4157004" cy="1133644"/>
          </a:xfrm>
          <a:prstGeom prst="rect">
            <a:avLst/>
          </a:prstGeom>
        </p:spPr>
        <p:txBody>
          <a:bodyPr wrap="square" lIns="0" tIns="0" rIns="0" bIns="0" rtlCol="0" anchor="t">
            <a:spAutoFit/>
          </a:bodyPr>
          <a:lstStyle/>
          <a:p>
            <a:pPr algn="r">
              <a:lnSpc>
                <a:spcPts val="2240"/>
              </a:lnSpc>
            </a:pPr>
            <a:r>
              <a:rPr lang="en-US" dirty="0">
                <a:solidFill>
                  <a:schemeClr val="bg1"/>
                </a:solidFill>
                <a:latin typeface="Now"/>
              </a:rPr>
              <a:t>Village women showing a female research team how they sort the fish catch in Mon State, Myanmar. </a:t>
            </a:r>
            <a:br>
              <a:rPr lang="en-US" dirty="0">
                <a:solidFill>
                  <a:schemeClr val="bg1"/>
                </a:solidFill>
                <a:latin typeface="Now"/>
              </a:rPr>
            </a:br>
            <a:r>
              <a:rPr lang="en-US" dirty="0">
                <a:solidFill>
                  <a:schemeClr val="bg1"/>
                </a:solidFill>
                <a:latin typeface="Now"/>
              </a:rPr>
              <a:t>© </a:t>
            </a:r>
            <a:r>
              <a:rPr lang="en-US" dirty="0" err="1">
                <a:solidFill>
                  <a:schemeClr val="bg1"/>
                </a:solidFill>
                <a:latin typeface="Now"/>
              </a:rPr>
              <a:t>TSWhitty</a:t>
            </a:r>
            <a:endParaRPr lang="en-US" dirty="0">
              <a:solidFill>
                <a:schemeClr val="bg1"/>
              </a:solidFill>
              <a:latin typeface="Now"/>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6DDD144-8F41-4263-B5C9-C74E8129E5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086" y="0"/>
            <a:ext cx="18217828" cy="10287000"/>
          </a:xfrm>
          <a:prstGeom prst="rect">
            <a:avLst/>
          </a:prstGeom>
        </p:spPr>
      </p:pic>
      <p:sp>
        <p:nvSpPr>
          <p:cNvPr id="29" name="Rectangle 28">
            <a:extLst>
              <a:ext uri="{FF2B5EF4-FFF2-40B4-BE49-F238E27FC236}">
                <a16:creationId xmlns:a16="http://schemas.microsoft.com/office/drawing/2014/main" id="{3CC720FB-BEFE-4B65-A03C-BF30A638CA99}"/>
              </a:ext>
            </a:extLst>
          </p:cNvPr>
          <p:cNvSpPr/>
          <p:nvPr/>
        </p:nvSpPr>
        <p:spPr>
          <a:xfrm>
            <a:off x="0" y="-38100"/>
            <a:ext cx="18288000" cy="1028700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9"/>
          <p:cNvSpPr txBox="1"/>
          <p:nvPr/>
        </p:nvSpPr>
        <p:spPr>
          <a:xfrm>
            <a:off x="858633" y="2009775"/>
            <a:ext cx="10434829" cy="2143125"/>
          </a:xfrm>
          <a:prstGeom prst="rect">
            <a:avLst/>
          </a:prstGeom>
        </p:spPr>
        <p:txBody>
          <a:bodyPr lIns="0" tIns="0" rIns="0" bIns="0" rtlCol="0" anchor="t">
            <a:spAutoFit/>
          </a:bodyPr>
          <a:lstStyle/>
          <a:p>
            <a:pPr algn="l">
              <a:lnSpc>
                <a:spcPts val="5639"/>
              </a:lnSpc>
              <a:spcBef>
                <a:spcPct val="0"/>
              </a:spcBef>
            </a:pPr>
            <a:r>
              <a:rPr lang="en-US" sz="4699" dirty="0">
                <a:solidFill>
                  <a:schemeClr val="bg1"/>
                </a:solidFill>
                <a:latin typeface="Now"/>
              </a:rPr>
              <a:t>Because conservation is important for the well-being of women and their families, </a:t>
            </a:r>
            <a:r>
              <a:rPr lang="en-US" sz="4699" dirty="0">
                <a:solidFill>
                  <a:schemeClr val="bg1"/>
                </a:solidFill>
                <a:latin typeface="Now Bold"/>
              </a:rPr>
              <a:t>women</a:t>
            </a:r>
            <a:r>
              <a:rPr lang="en-US" sz="4699" dirty="0">
                <a:solidFill>
                  <a:schemeClr val="bg1"/>
                </a:solidFill>
                <a:latin typeface="Now"/>
              </a:rPr>
              <a:t>:</a:t>
            </a:r>
          </a:p>
        </p:txBody>
      </p:sp>
      <p:sp>
        <p:nvSpPr>
          <p:cNvPr id="23" name="TextBox 23"/>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dirty="0">
                <a:solidFill>
                  <a:schemeClr val="bg1"/>
                </a:solidFill>
                <a:latin typeface="Now"/>
              </a:rPr>
              <a:t>MODULE 1</a:t>
            </a:r>
            <a:r>
              <a:rPr lang="en-US" sz="1600" dirty="0">
                <a:solidFill>
                  <a:schemeClr val="bg1"/>
                </a:solidFill>
                <a:latin typeface="Now"/>
              </a:rPr>
              <a:t> | WHY GENDER IS IMPORTANT IN CONSERVATION</a:t>
            </a:r>
          </a:p>
        </p:txBody>
      </p:sp>
      <p:grpSp>
        <p:nvGrpSpPr>
          <p:cNvPr id="30" name="Group 2">
            <a:extLst>
              <a:ext uri="{FF2B5EF4-FFF2-40B4-BE49-F238E27FC236}">
                <a16:creationId xmlns:a16="http://schemas.microsoft.com/office/drawing/2014/main" id="{9379FE77-436C-4C58-AF56-64BDC03291DA}"/>
              </a:ext>
            </a:extLst>
          </p:cNvPr>
          <p:cNvGrpSpPr/>
          <p:nvPr/>
        </p:nvGrpSpPr>
        <p:grpSpPr>
          <a:xfrm>
            <a:off x="7620000" y="4303054"/>
            <a:ext cx="10210788" cy="5412446"/>
            <a:chOff x="0" y="0"/>
            <a:chExt cx="2474800" cy="2793631"/>
          </a:xfrm>
          <a:solidFill>
            <a:schemeClr val="bg1">
              <a:alpha val="94000"/>
            </a:schemeClr>
          </a:solidFill>
        </p:grpSpPr>
        <p:sp>
          <p:nvSpPr>
            <p:cNvPr id="31" name="Freeform 3">
              <a:extLst>
                <a:ext uri="{FF2B5EF4-FFF2-40B4-BE49-F238E27FC236}">
                  <a16:creationId xmlns:a16="http://schemas.microsoft.com/office/drawing/2014/main" id="{F8309A6F-1D61-4074-A891-DCC2D6CA43AB}"/>
                </a:ext>
              </a:extLst>
            </p:cNvPr>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3" name="AutoShape 3"/>
          <p:cNvSpPr/>
          <p:nvPr/>
        </p:nvSpPr>
        <p:spPr>
          <a:xfrm rot="5400000">
            <a:off x="8636356" y="5134676"/>
            <a:ext cx="1443912" cy="0"/>
          </a:xfrm>
          <a:prstGeom prst="line">
            <a:avLst/>
          </a:prstGeom>
          <a:ln w="28575" cap="rnd">
            <a:solidFill>
              <a:srgbClr val="F4A261"/>
            </a:solidFill>
            <a:prstDash val="sysDot"/>
            <a:headEnd type="none" w="sm" len="sm"/>
            <a:tailEnd type="none" w="sm" len="sm"/>
          </a:ln>
        </p:spPr>
      </p:sp>
      <p:sp>
        <p:nvSpPr>
          <p:cNvPr id="4" name="AutoShape 4"/>
          <p:cNvSpPr/>
          <p:nvPr/>
        </p:nvSpPr>
        <p:spPr>
          <a:xfrm rot="5400000">
            <a:off x="8636356" y="6837356"/>
            <a:ext cx="1443912" cy="0"/>
          </a:xfrm>
          <a:prstGeom prst="line">
            <a:avLst/>
          </a:prstGeom>
          <a:ln w="28575" cap="rnd">
            <a:solidFill>
              <a:srgbClr val="F4A261"/>
            </a:solidFill>
            <a:prstDash val="sysDot"/>
            <a:headEnd type="none" w="sm" len="sm"/>
            <a:tailEnd type="none" w="sm" len="sm"/>
          </a:ln>
        </p:spPr>
      </p:sp>
      <p:sp>
        <p:nvSpPr>
          <p:cNvPr id="5" name="AutoShape 5"/>
          <p:cNvSpPr/>
          <p:nvPr/>
        </p:nvSpPr>
        <p:spPr>
          <a:xfrm rot="5400000">
            <a:off x="8650644" y="8589367"/>
            <a:ext cx="1443912" cy="0"/>
          </a:xfrm>
          <a:prstGeom prst="line">
            <a:avLst/>
          </a:prstGeom>
          <a:ln w="28575" cap="rnd">
            <a:solidFill>
              <a:srgbClr val="F4A261"/>
            </a:solidFill>
            <a:prstDash val="sysDot"/>
            <a:headEnd type="none" w="sm" len="sm"/>
            <a:tailEnd type="none" w="sm" len="sm"/>
          </a:ln>
        </p:spPr>
      </p:sp>
      <p:grpSp>
        <p:nvGrpSpPr>
          <p:cNvPr id="7" name="Group 7"/>
          <p:cNvGrpSpPr/>
          <p:nvPr/>
        </p:nvGrpSpPr>
        <p:grpSpPr>
          <a:xfrm>
            <a:off x="7971380" y="4547665"/>
            <a:ext cx="1172620" cy="1172620"/>
            <a:chOff x="0" y="0"/>
            <a:chExt cx="6350000" cy="6350000"/>
          </a:xfrm>
          <a:solidFill>
            <a:srgbClr val="F9844A"/>
          </a:solidFill>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1" name="Group 11"/>
          <p:cNvGrpSpPr/>
          <p:nvPr/>
        </p:nvGrpSpPr>
        <p:grpSpPr>
          <a:xfrm>
            <a:off x="7971380" y="6250768"/>
            <a:ext cx="1172620" cy="1172620"/>
            <a:chOff x="0" y="0"/>
            <a:chExt cx="6350000" cy="6350000"/>
          </a:xfrm>
          <a:solidFill>
            <a:srgbClr val="F9844A"/>
          </a:solidFill>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5" name="Group 15"/>
          <p:cNvGrpSpPr/>
          <p:nvPr/>
        </p:nvGrpSpPr>
        <p:grpSpPr>
          <a:xfrm>
            <a:off x="7971380" y="8017344"/>
            <a:ext cx="1172620" cy="1172620"/>
            <a:chOff x="0" y="0"/>
            <a:chExt cx="6350000" cy="6350000"/>
          </a:xfrm>
          <a:solidFill>
            <a:srgbClr val="F9844A"/>
          </a:solidFill>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0" name="TextBox 20"/>
          <p:cNvSpPr txBox="1"/>
          <p:nvPr/>
        </p:nvSpPr>
        <p:spPr>
          <a:xfrm>
            <a:off x="9776070" y="4645660"/>
            <a:ext cx="7483230" cy="976630"/>
          </a:xfrm>
          <a:prstGeom prst="rect">
            <a:avLst/>
          </a:prstGeom>
        </p:spPr>
        <p:txBody>
          <a:bodyPr lIns="0" tIns="0" rIns="0" bIns="0" rtlCol="0" anchor="t">
            <a:spAutoFit/>
          </a:bodyPr>
          <a:lstStyle/>
          <a:p>
            <a:pPr>
              <a:lnSpc>
                <a:spcPts val="3919"/>
              </a:lnSpc>
            </a:pPr>
            <a:r>
              <a:rPr lang="en-US" sz="2799" dirty="0">
                <a:solidFill>
                  <a:srgbClr val="03989E"/>
                </a:solidFill>
                <a:latin typeface="Now"/>
              </a:rPr>
              <a:t>can be powerful and motivated advocates for conservation</a:t>
            </a:r>
          </a:p>
        </p:txBody>
      </p:sp>
      <p:sp>
        <p:nvSpPr>
          <p:cNvPr id="21" name="TextBox 21"/>
          <p:cNvSpPr txBox="1"/>
          <p:nvPr/>
        </p:nvSpPr>
        <p:spPr>
          <a:xfrm>
            <a:off x="9776070" y="6072538"/>
            <a:ext cx="7483230" cy="1471930"/>
          </a:xfrm>
          <a:prstGeom prst="rect">
            <a:avLst/>
          </a:prstGeom>
        </p:spPr>
        <p:txBody>
          <a:bodyPr lIns="0" tIns="0" rIns="0" bIns="0" rtlCol="0" anchor="t">
            <a:spAutoFit/>
          </a:bodyPr>
          <a:lstStyle/>
          <a:p>
            <a:pPr>
              <a:lnSpc>
                <a:spcPts val="3919"/>
              </a:lnSpc>
            </a:pPr>
            <a:r>
              <a:rPr lang="en-US" sz="2799" dirty="0">
                <a:solidFill>
                  <a:srgbClr val="03989E"/>
                </a:solidFill>
                <a:latin typeface="Now"/>
              </a:rPr>
              <a:t>can inform conservation efforts about how their communities depend on natural resources</a:t>
            </a:r>
          </a:p>
        </p:txBody>
      </p:sp>
      <p:sp>
        <p:nvSpPr>
          <p:cNvPr id="22" name="TextBox 22"/>
          <p:cNvSpPr txBox="1"/>
          <p:nvPr/>
        </p:nvSpPr>
        <p:spPr>
          <a:xfrm>
            <a:off x="9776070" y="7839114"/>
            <a:ext cx="7483230" cy="1471930"/>
          </a:xfrm>
          <a:prstGeom prst="rect">
            <a:avLst/>
          </a:prstGeom>
        </p:spPr>
        <p:txBody>
          <a:bodyPr lIns="0" tIns="0" rIns="0" bIns="0" rtlCol="0" anchor="t">
            <a:spAutoFit/>
          </a:bodyPr>
          <a:lstStyle/>
          <a:p>
            <a:pPr>
              <a:lnSpc>
                <a:spcPts val="3919"/>
              </a:lnSpc>
            </a:pPr>
            <a:r>
              <a:rPr lang="en-US" sz="2799" dirty="0">
                <a:solidFill>
                  <a:srgbClr val="03989E"/>
                </a:solidFill>
                <a:latin typeface="Now"/>
              </a:rPr>
              <a:t>should have the right to be involved in decisions that affect the resources they depend on.</a:t>
            </a:r>
          </a:p>
        </p:txBody>
      </p:sp>
      <p:pic>
        <p:nvPicPr>
          <p:cNvPr id="18" name="Graphic 17" descr="Marketing outline">
            <a:extLst>
              <a:ext uri="{FF2B5EF4-FFF2-40B4-BE49-F238E27FC236}">
                <a16:creationId xmlns:a16="http://schemas.microsoft.com/office/drawing/2014/main" id="{B1807659-9F2B-4E66-BA07-E045B2C7AF2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8107902" y="4686300"/>
            <a:ext cx="914400" cy="914400"/>
          </a:xfrm>
          <a:prstGeom prst="rect">
            <a:avLst/>
          </a:prstGeom>
        </p:spPr>
      </p:pic>
      <p:pic>
        <p:nvPicPr>
          <p:cNvPr id="33" name="Graphic 32" descr="Meeting outline">
            <a:extLst>
              <a:ext uri="{FF2B5EF4-FFF2-40B4-BE49-F238E27FC236}">
                <a16:creationId xmlns:a16="http://schemas.microsoft.com/office/drawing/2014/main" id="{5C9C9C39-D17B-4B81-B9D2-BF2D9797CF9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00490" y="8081132"/>
            <a:ext cx="914400" cy="914400"/>
          </a:xfrm>
          <a:prstGeom prst="rect">
            <a:avLst/>
          </a:prstGeom>
        </p:spPr>
      </p:pic>
      <p:pic>
        <p:nvPicPr>
          <p:cNvPr id="35" name="Graphic 34" descr="Classroom outline">
            <a:extLst>
              <a:ext uri="{FF2B5EF4-FFF2-40B4-BE49-F238E27FC236}">
                <a16:creationId xmlns:a16="http://schemas.microsoft.com/office/drawing/2014/main" id="{B1772629-4B4A-4DC8-A463-1EAC8EE9065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00490" y="6379878"/>
            <a:ext cx="914400" cy="914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11">
            <a:extLst>
              <a:ext uri="{FF2B5EF4-FFF2-40B4-BE49-F238E27FC236}">
                <a16:creationId xmlns:a16="http://schemas.microsoft.com/office/drawing/2014/main" id="{A8218B48-804F-41D0-809D-17577AC5E1AB}"/>
              </a:ext>
            </a:extLst>
          </p:cNvPr>
          <p:cNvSpPr/>
          <p:nvPr/>
        </p:nvSpPr>
        <p:spPr>
          <a:xfrm>
            <a:off x="3456343" y="5109368"/>
            <a:ext cx="5078057" cy="719932"/>
          </a:xfrm>
          <a:prstGeom prst="rect">
            <a:avLst/>
          </a:prstGeom>
          <a:solidFill>
            <a:srgbClr val="E76F51"/>
          </a:solidFill>
        </p:spPr>
      </p:sp>
      <p:grpSp>
        <p:nvGrpSpPr>
          <p:cNvPr id="2" name="Group 2"/>
          <p:cNvGrpSpPr/>
          <p:nvPr/>
        </p:nvGrpSpPr>
        <p:grpSpPr>
          <a:xfrm>
            <a:off x="365708" y="1943051"/>
            <a:ext cx="5533265" cy="2404953"/>
            <a:chOff x="0" y="0"/>
            <a:chExt cx="1871746" cy="813527"/>
          </a:xfrm>
          <a:solidFill>
            <a:srgbClr val="0A9396"/>
          </a:solidFill>
        </p:grpSpPr>
        <p:sp>
          <p:nvSpPr>
            <p:cNvPr id="3" name="Freeform 3"/>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5" name="Group 5"/>
          <p:cNvGrpSpPr/>
          <p:nvPr/>
        </p:nvGrpSpPr>
        <p:grpSpPr>
          <a:xfrm>
            <a:off x="203068" y="1410353"/>
            <a:ext cx="1172620" cy="1172620"/>
            <a:chOff x="0" y="0"/>
            <a:chExt cx="6350000" cy="6350000"/>
          </a:xfrm>
          <a:solidFill>
            <a:srgbClr val="F9844A"/>
          </a:solidFill>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8" name="TextBox 8"/>
          <p:cNvSpPr txBox="1"/>
          <p:nvPr/>
        </p:nvSpPr>
        <p:spPr>
          <a:xfrm>
            <a:off x="921475" y="2559793"/>
            <a:ext cx="4748809" cy="1225551"/>
          </a:xfrm>
          <a:prstGeom prst="rect">
            <a:avLst/>
          </a:prstGeom>
        </p:spPr>
        <p:txBody>
          <a:bodyPr lIns="0" tIns="0" rIns="0" bIns="0" rtlCol="0" anchor="t">
            <a:spAutoFit/>
          </a:bodyPr>
          <a:lstStyle/>
          <a:p>
            <a:pPr>
              <a:lnSpc>
                <a:spcPts val="4899"/>
              </a:lnSpc>
            </a:pPr>
            <a:r>
              <a:rPr lang="en-US" sz="3499">
                <a:solidFill>
                  <a:srgbClr val="FFFFFF"/>
                </a:solidFill>
                <a:latin typeface="Now Bold"/>
              </a:rPr>
              <a:t>Women's reliance on natural resources</a:t>
            </a:r>
          </a:p>
        </p:txBody>
      </p:sp>
      <p:sp>
        <p:nvSpPr>
          <p:cNvPr id="10" name="TextBox 10"/>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000000"/>
                </a:solidFill>
                <a:latin typeface="Now"/>
              </a:rPr>
              <a:t>MODULE 1</a:t>
            </a:r>
            <a:r>
              <a:rPr lang="en-US" sz="1600">
                <a:solidFill>
                  <a:srgbClr val="000000"/>
                </a:solidFill>
                <a:latin typeface="Now"/>
              </a:rPr>
              <a:t> | WHY GENDER IS IMPORTANT IN CONSERVATION</a:t>
            </a:r>
          </a:p>
        </p:txBody>
      </p:sp>
      <p:pic>
        <p:nvPicPr>
          <p:cNvPr id="11" name="Picture 11"/>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pic>
        <p:nvPicPr>
          <p:cNvPr id="12" name="Picture 1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13" name="Group 13"/>
          <p:cNvGrpSpPr/>
          <p:nvPr/>
        </p:nvGrpSpPr>
        <p:grpSpPr>
          <a:xfrm>
            <a:off x="6275779" y="1943051"/>
            <a:ext cx="5533265" cy="2404953"/>
            <a:chOff x="0" y="0"/>
            <a:chExt cx="1871746" cy="813527"/>
          </a:xfrm>
          <a:solidFill>
            <a:srgbClr val="0A9396"/>
          </a:solidFill>
        </p:grpSpPr>
        <p:sp>
          <p:nvSpPr>
            <p:cNvPr id="14" name="Freeform 14"/>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16" name="Group 16"/>
          <p:cNvGrpSpPr/>
          <p:nvPr/>
        </p:nvGrpSpPr>
        <p:grpSpPr>
          <a:xfrm>
            <a:off x="6113138" y="1410353"/>
            <a:ext cx="1172620" cy="1172620"/>
            <a:chOff x="0" y="0"/>
            <a:chExt cx="6350000" cy="6350000"/>
          </a:xfrm>
          <a:solidFill>
            <a:srgbClr val="F9844A"/>
          </a:solidFill>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9" name="TextBox 19"/>
          <p:cNvSpPr txBox="1"/>
          <p:nvPr/>
        </p:nvSpPr>
        <p:spPr>
          <a:xfrm>
            <a:off x="6831546" y="2559793"/>
            <a:ext cx="4748809" cy="1225551"/>
          </a:xfrm>
          <a:prstGeom prst="rect">
            <a:avLst/>
          </a:prstGeom>
        </p:spPr>
        <p:txBody>
          <a:bodyPr lIns="0" tIns="0" rIns="0" bIns="0" rtlCol="0" anchor="t">
            <a:spAutoFit/>
          </a:bodyPr>
          <a:lstStyle/>
          <a:p>
            <a:pPr>
              <a:lnSpc>
                <a:spcPts val="4899"/>
              </a:lnSpc>
            </a:pPr>
            <a:r>
              <a:rPr lang="en-US" sz="3499">
                <a:solidFill>
                  <a:srgbClr val="FFFFFF"/>
                </a:solidFill>
                <a:latin typeface="Now Bold"/>
              </a:rPr>
              <a:t>Women's experience &amp; knowledge</a:t>
            </a:r>
          </a:p>
        </p:txBody>
      </p:sp>
      <p:pic>
        <p:nvPicPr>
          <p:cNvPr id="20" name="Picture 20"/>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21" name="Group 21"/>
          <p:cNvGrpSpPr/>
          <p:nvPr/>
        </p:nvGrpSpPr>
        <p:grpSpPr>
          <a:xfrm>
            <a:off x="12196001" y="1943051"/>
            <a:ext cx="5533265" cy="2404953"/>
            <a:chOff x="0" y="0"/>
            <a:chExt cx="1871746" cy="813527"/>
          </a:xfrm>
          <a:solidFill>
            <a:srgbClr val="0A9396"/>
          </a:solidFill>
        </p:grpSpPr>
        <p:sp>
          <p:nvSpPr>
            <p:cNvPr id="22" name="Freeform 22"/>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24" name="Group 24"/>
          <p:cNvGrpSpPr/>
          <p:nvPr/>
        </p:nvGrpSpPr>
        <p:grpSpPr>
          <a:xfrm>
            <a:off x="12033361" y="1410353"/>
            <a:ext cx="1172620" cy="1172620"/>
            <a:chOff x="0" y="0"/>
            <a:chExt cx="6350000" cy="6350000"/>
          </a:xfrm>
          <a:solidFill>
            <a:srgbClr val="F9844A"/>
          </a:solidFill>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7" name="TextBox 27"/>
          <p:cNvSpPr txBox="1"/>
          <p:nvPr/>
        </p:nvSpPr>
        <p:spPr>
          <a:xfrm>
            <a:off x="12751768" y="2559793"/>
            <a:ext cx="4748809" cy="1225551"/>
          </a:xfrm>
          <a:prstGeom prst="rect">
            <a:avLst/>
          </a:prstGeom>
        </p:spPr>
        <p:txBody>
          <a:bodyPr lIns="0" tIns="0" rIns="0" bIns="0" rtlCol="0" anchor="t">
            <a:spAutoFit/>
          </a:bodyPr>
          <a:lstStyle/>
          <a:p>
            <a:pPr>
              <a:lnSpc>
                <a:spcPts val="4899"/>
              </a:lnSpc>
            </a:pPr>
            <a:r>
              <a:rPr lang="en-US" sz="3499">
                <a:solidFill>
                  <a:srgbClr val="FFFFFF"/>
                </a:solidFill>
                <a:latin typeface="Now Bold"/>
              </a:rPr>
              <a:t>Women's rights are human rights</a:t>
            </a:r>
          </a:p>
        </p:txBody>
      </p:sp>
      <p:pic>
        <p:nvPicPr>
          <p:cNvPr id="33" name="Graphic 32" descr="Fish outline">
            <a:extLst>
              <a:ext uri="{FF2B5EF4-FFF2-40B4-BE49-F238E27FC236}">
                <a16:creationId xmlns:a16="http://schemas.microsoft.com/office/drawing/2014/main" id="{4A8E4D75-FD2E-44C4-87EE-202ABBC6040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9537" y="1943051"/>
            <a:ext cx="687003" cy="687003"/>
          </a:xfrm>
          <a:prstGeom prst="rect">
            <a:avLst/>
          </a:prstGeom>
        </p:spPr>
      </p:pic>
      <p:pic>
        <p:nvPicPr>
          <p:cNvPr id="35" name="Graphic 34" descr="Tree With Roots outline">
            <a:extLst>
              <a:ext uri="{FF2B5EF4-FFF2-40B4-BE49-F238E27FC236}">
                <a16:creationId xmlns:a16="http://schemas.microsoft.com/office/drawing/2014/main" id="{04E455D7-3EE6-43B3-A7A0-B886A66D217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2147" y="1472976"/>
            <a:ext cx="687003" cy="687003"/>
          </a:xfrm>
          <a:prstGeom prst="rect">
            <a:avLst/>
          </a:prstGeom>
        </p:spPr>
      </p:pic>
      <p:pic>
        <p:nvPicPr>
          <p:cNvPr id="37" name="Graphic 36" descr="Person with idea outline">
            <a:extLst>
              <a:ext uri="{FF2B5EF4-FFF2-40B4-BE49-F238E27FC236}">
                <a16:creationId xmlns:a16="http://schemas.microsoft.com/office/drawing/2014/main" id="{8298E760-1A17-4418-9924-EBD8B6F7020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218096" y="1472976"/>
            <a:ext cx="914400" cy="914400"/>
          </a:xfrm>
          <a:prstGeom prst="rect">
            <a:avLst/>
          </a:prstGeom>
        </p:spPr>
      </p:pic>
      <p:pic>
        <p:nvPicPr>
          <p:cNvPr id="39" name="Graphic 38" descr="Group success outline">
            <a:extLst>
              <a:ext uri="{FF2B5EF4-FFF2-40B4-BE49-F238E27FC236}">
                <a16:creationId xmlns:a16="http://schemas.microsoft.com/office/drawing/2014/main" id="{516DDE56-5DC3-4AA4-9A8C-DBD225586DC9}"/>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2173336" y="1539462"/>
            <a:ext cx="914400" cy="914400"/>
          </a:xfrm>
          <a:prstGeom prst="rect">
            <a:avLst/>
          </a:prstGeom>
        </p:spPr>
      </p:pic>
      <p:sp>
        <p:nvSpPr>
          <p:cNvPr id="62" name="TextBox 19">
            <a:extLst>
              <a:ext uri="{FF2B5EF4-FFF2-40B4-BE49-F238E27FC236}">
                <a16:creationId xmlns:a16="http://schemas.microsoft.com/office/drawing/2014/main" id="{A221FBC8-2870-4446-82C5-316273AF0809}"/>
              </a:ext>
            </a:extLst>
          </p:cNvPr>
          <p:cNvSpPr txBox="1"/>
          <p:nvPr/>
        </p:nvSpPr>
        <p:spPr>
          <a:xfrm>
            <a:off x="3824996" y="5217564"/>
            <a:ext cx="10434829" cy="2183034"/>
          </a:xfrm>
          <a:prstGeom prst="rect">
            <a:avLst/>
          </a:prstGeom>
        </p:spPr>
        <p:txBody>
          <a:bodyPr lIns="0" tIns="0" rIns="0" bIns="0" rtlCol="0" anchor="t">
            <a:spAutoFit/>
          </a:bodyPr>
          <a:lstStyle/>
          <a:p>
            <a:pPr algn="ctr">
              <a:lnSpc>
                <a:spcPts val="5639"/>
              </a:lnSpc>
              <a:spcBef>
                <a:spcPct val="0"/>
              </a:spcBef>
            </a:pPr>
            <a:r>
              <a:rPr lang="en-US" sz="5500" dirty="0">
                <a:latin typeface="Now"/>
              </a:rPr>
              <a:t>3 REASONS WHY WOMEN SHOULD BE INVOLVED IN CONSERVATION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6"/>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000000"/>
                </a:solidFill>
                <a:latin typeface="Now"/>
              </a:rPr>
              <a:t>MODULE 1</a:t>
            </a:r>
            <a:r>
              <a:rPr lang="en-US" sz="1600">
                <a:solidFill>
                  <a:srgbClr val="000000"/>
                </a:solidFill>
                <a:latin typeface="Now"/>
              </a:rPr>
              <a:t> | WHY GENDER IS IMPORTANT IN CONSERVATION</a:t>
            </a:r>
          </a:p>
        </p:txBody>
      </p:sp>
      <p:grpSp>
        <p:nvGrpSpPr>
          <p:cNvPr id="30" name="Group 2">
            <a:extLst>
              <a:ext uri="{FF2B5EF4-FFF2-40B4-BE49-F238E27FC236}">
                <a16:creationId xmlns:a16="http://schemas.microsoft.com/office/drawing/2014/main" id="{3788F62E-CCB1-417D-B2B7-B00B24675F90}"/>
              </a:ext>
            </a:extLst>
          </p:cNvPr>
          <p:cNvGrpSpPr/>
          <p:nvPr/>
        </p:nvGrpSpPr>
        <p:grpSpPr>
          <a:xfrm>
            <a:off x="365708" y="1943051"/>
            <a:ext cx="5533265" cy="2404953"/>
            <a:chOff x="0" y="0"/>
            <a:chExt cx="1871746" cy="813527"/>
          </a:xfrm>
          <a:solidFill>
            <a:srgbClr val="0A9396"/>
          </a:solidFill>
        </p:grpSpPr>
        <p:sp>
          <p:nvSpPr>
            <p:cNvPr id="31" name="Freeform 3">
              <a:extLst>
                <a:ext uri="{FF2B5EF4-FFF2-40B4-BE49-F238E27FC236}">
                  <a16:creationId xmlns:a16="http://schemas.microsoft.com/office/drawing/2014/main" id="{FD77B4B7-9A50-4E4D-947A-51949CBA3726}"/>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32" name="Group 5">
            <a:extLst>
              <a:ext uri="{FF2B5EF4-FFF2-40B4-BE49-F238E27FC236}">
                <a16:creationId xmlns:a16="http://schemas.microsoft.com/office/drawing/2014/main" id="{B8B80A2B-F63C-4F1A-B999-1849243BF242}"/>
              </a:ext>
            </a:extLst>
          </p:cNvPr>
          <p:cNvGrpSpPr/>
          <p:nvPr/>
        </p:nvGrpSpPr>
        <p:grpSpPr>
          <a:xfrm>
            <a:off x="203068" y="1410353"/>
            <a:ext cx="1172620" cy="1172620"/>
            <a:chOff x="0" y="0"/>
            <a:chExt cx="6350000" cy="6350000"/>
          </a:xfrm>
          <a:solidFill>
            <a:srgbClr val="F9844A"/>
          </a:solidFill>
        </p:grpSpPr>
        <p:sp>
          <p:nvSpPr>
            <p:cNvPr id="33" name="Freeform 6">
              <a:extLst>
                <a:ext uri="{FF2B5EF4-FFF2-40B4-BE49-F238E27FC236}">
                  <a16:creationId xmlns:a16="http://schemas.microsoft.com/office/drawing/2014/main" id="{BEE1EB1A-965C-46AA-8611-3A22DC2EF7C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34" name="TextBox 8">
            <a:extLst>
              <a:ext uri="{FF2B5EF4-FFF2-40B4-BE49-F238E27FC236}">
                <a16:creationId xmlns:a16="http://schemas.microsoft.com/office/drawing/2014/main" id="{A403DD63-7F71-45C5-95EA-8ECD14AE4044}"/>
              </a:ext>
            </a:extLst>
          </p:cNvPr>
          <p:cNvSpPr txBox="1"/>
          <p:nvPr/>
        </p:nvSpPr>
        <p:spPr>
          <a:xfrm>
            <a:off x="921475" y="2559793"/>
            <a:ext cx="4748809" cy="1225551"/>
          </a:xfrm>
          <a:prstGeom prst="rect">
            <a:avLst/>
          </a:prstGeom>
        </p:spPr>
        <p:txBody>
          <a:bodyPr lIns="0" tIns="0" rIns="0" bIns="0" rtlCol="0" anchor="t">
            <a:spAutoFit/>
          </a:bodyPr>
          <a:lstStyle/>
          <a:p>
            <a:pPr>
              <a:lnSpc>
                <a:spcPts val="4899"/>
              </a:lnSpc>
            </a:pPr>
            <a:r>
              <a:rPr lang="en-US" sz="3499">
                <a:solidFill>
                  <a:srgbClr val="FFFFFF"/>
                </a:solidFill>
                <a:latin typeface="Now Bold"/>
              </a:rPr>
              <a:t>Women's reliance on natural resources</a:t>
            </a:r>
          </a:p>
        </p:txBody>
      </p:sp>
      <p:pic>
        <p:nvPicPr>
          <p:cNvPr id="35" name="Picture 11">
            <a:extLst>
              <a:ext uri="{FF2B5EF4-FFF2-40B4-BE49-F238E27FC236}">
                <a16:creationId xmlns:a16="http://schemas.microsoft.com/office/drawing/2014/main" id="{E9B0EB04-6404-477B-AE3F-FFB49FB83C2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pic>
        <p:nvPicPr>
          <p:cNvPr id="36" name="Picture 12">
            <a:extLst>
              <a:ext uri="{FF2B5EF4-FFF2-40B4-BE49-F238E27FC236}">
                <a16:creationId xmlns:a16="http://schemas.microsoft.com/office/drawing/2014/main" id="{CBAAB97B-D282-4D7E-9669-3D5325236A3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37" name="Group 13">
            <a:extLst>
              <a:ext uri="{FF2B5EF4-FFF2-40B4-BE49-F238E27FC236}">
                <a16:creationId xmlns:a16="http://schemas.microsoft.com/office/drawing/2014/main" id="{75753E8B-7E1F-43A7-8D44-A1FF767EF40D}"/>
              </a:ext>
            </a:extLst>
          </p:cNvPr>
          <p:cNvGrpSpPr/>
          <p:nvPr/>
        </p:nvGrpSpPr>
        <p:grpSpPr>
          <a:xfrm>
            <a:off x="6275779" y="1943051"/>
            <a:ext cx="5533265" cy="2404953"/>
            <a:chOff x="0" y="0"/>
            <a:chExt cx="1871746" cy="813527"/>
          </a:xfrm>
          <a:solidFill>
            <a:schemeClr val="bg1">
              <a:lumMod val="95000"/>
            </a:schemeClr>
          </a:solidFill>
        </p:grpSpPr>
        <p:sp>
          <p:nvSpPr>
            <p:cNvPr id="38" name="Freeform 14">
              <a:extLst>
                <a:ext uri="{FF2B5EF4-FFF2-40B4-BE49-F238E27FC236}">
                  <a16:creationId xmlns:a16="http://schemas.microsoft.com/office/drawing/2014/main" id="{B4AD7865-99D0-4DEB-9F21-2447C61D7323}"/>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39" name="Group 16">
            <a:extLst>
              <a:ext uri="{FF2B5EF4-FFF2-40B4-BE49-F238E27FC236}">
                <a16:creationId xmlns:a16="http://schemas.microsoft.com/office/drawing/2014/main" id="{AAF82C69-0551-43A5-B332-8FC0A80B0F12}"/>
              </a:ext>
            </a:extLst>
          </p:cNvPr>
          <p:cNvGrpSpPr/>
          <p:nvPr/>
        </p:nvGrpSpPr>
        <p:grpSpPr>
          <a:xfrm>
            <a:off x="6113138" y="1410353"/>
            <a:ext cx="1172620" cy="1172620"/>
            <a:chOff x="0" y="0"/>
            <a:chExt cx="6350000" cy="6350000"/>
          </a:xfrm>
          <a:solidFill>
            <a:schemeClr val="accent6">
              <a:lumMod val="40000"/>
              <a:lumOff val="60000"/>
            </a:schemeClr>
          </a:solidFill>
        </p:grpSpPr>
        <p:sp>
          <p:nvSpPr>
            <p:cNvPr id="40" name="Freeform 17">
              <a:extLst>
                <a:ext uri="{FF2B5EF4-FFF2-40B4-BE49-F238E27FC236}">
                  <a16:creationId xmlns:a16="http://schemas.microsoft.com/office/drawing/2014/main" id="{90C89E60-2918-495C-A1EE-33C3F1B8749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1" name="TextBox 19">
            <a:extLst>
              <a:ext uri="{FF2B5EF4-FFF2-40B4-BE49-F238E27FC236}">
                <a16:creationId xmlns:a16="http://schemas.microsoft.com/office/drawing/2014/main" id="{FA5E8CB8-2C53-4AAB-A16E-5F6A673AA9CA}"/>
              </a:ext>
            </a:extLst>
          </p:cNvPr>
          <p:cNvSpPr txBox="1"/>
          <p:nvPr/>
        </p:nvSpPr>
        <p:spPr>
          <a:xfrm>
            <a:off x="6831546" y="2559793"/>
            <a:ext cx="4748809" cy="1225551"/>
          </a:xfrm>
          <a:prstGeom prst="rect">
            <a:avLst/>
          </a:prstGeom>
        </p:spPr>
        <p:txBody>
          <a:bodyPr lIns="0" tIns="0" rIns="0" bIns="0" rtlCol="0" anchor="t">
            <a:spAutoFit/>
          </a:bodyPr>
          <a:lstStyle/>
          <a:p>
            <a:pPr>
              <a:lnSpc>
                <a:spcPts val="4899"/>
              </a:lnSpc>
            </a:pPr>
            <a:r>
              <a:rPr lang="en-US" sz="3499">
                <a:solidFill>
                  <a:srgbClr val="FFFFFF"/>
                </a:solidFill>
                <a:latin typeface="Now Bold"/>
              </a:rPr>
              <a:t>Women's experience &amp; knowledge</a:t>
            </a:r>
          </a:p>
        </p:txBody>
      </p:sp>
      <p:pic>
        <p:nvPicPr>
          <p:cNvPr id="42" name="Picture 20">
            <a:extLst>
              <a:ext uri="{FF2B5EF4-FFF2-40B4-BE49-F238E27FC236}">
                <a16:creationId xmlns:a16="http://schemas.microsoft.com/office/drawing/2014/main" id="{83E2289E-7E18-4BDA-95B8-7EFB5EBBBC6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43" name="Group 21">
            <a:extLst>
              <a:ext uri="{FF2B5EF4-FFF2-40B4-BE49-F238E27FC236}">
                <a16:creationId xmlns:a16="http://schemas.microsoft.com/office/drawing/2014/main" id="{2482D4F7-872F-4282-9FA2-147BE2AA0039}"/>
              </a:ext>
            </a:extLst>
          </p:cNvPr>
          <p:cNvGrpSpPr/>
          <p:nvPr/>
        </p:nvGrpSpPr>
        <p:grpSpPr>
          <a:xfrm>
            <a:off x="12196001" y="1943051"/>
            <a:ext cx="5533265" cy="2404953"/>
            <a:chOff x="0" y="0"/>
            <a:chExt cx="1871746" cy="813527"/>
          </a:xfrm>
          <a:solidFill>
            <a:schemeClr val="bg1">
              <a:lumMod val="95000"/>
            </a:schemeClr>
          </a:solidFill>
        </p:grpSpPr>
        <p:sp>
          <p:nvSpPr>
            <p:cNvPr id="44" name="Freeform 22">
              <a:extLst>
                <a:ext uri="{FF2B5EF4-FFF2-40B4-BE49-F238E27FC236}">
                  <a16:creationId xmlns:a16="http://schemas.microsoft.com/office/drawing/2014/main" id="{38C34FB1-3A50-4A2C-A97C-F198BC070DB5}"/>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45" name="Group 24">
            <a:extLst>
              <a:ext uri="{FF2B5EF4-FFF2-40B4-BE49-F238E27FC236}">
                <a16:creationId xmlns:a16="http://schemas.microsoft.com/office/drawing/2014/main" id="{3EDC3EF7-492E-41E5-BC20-CE8F85B30690}"/>
              </a:ext>
            </a:extLst>
          </p:cNvPr>
          <p:cNvGrpSpPr/>
          <p:nvPr/>
        </p:nvGrpSpPr>
        <p:grpSpPr>
          <a:xfrm>
            <a:off x="12033361" y="1410353"/>
            <a:ext cx="1172620" cy="1172620"/>
            <a:chOff x="0" y="0"/>
            <a:chExt cx="6350000" cy="6350000"/>
          </a:xfrm>
          <a:solidFill>
            <a:schemeClr val="accent6">
              <a:lumMod val="40000"/>
              <a:lumOff val="60000"/>
            </a:schemeClr>
          </a:solidFill>
        </p:grpSpPr>
        <p:sp>
          <p:nvSpPr>
            <p:cNvPr id="46" name="Freeform 25">
              <a:extLst>
                <a:ext uri="{FF2B5EF4-FFF2-40B4-BE49-F238E27FC236}">
                  <a16:creationId xmlns:a16="http://schemas.microsoft.com/office/drawing/2014/main" id="{CFF89D6F-0DE3-4475-A631-1BD34420296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7" name="TextBox 27">
            <a:extLst>
              <a:ext uri="{FF2B5EF4-FFF2-40B4-BE49-F238E27FC236}">
                <a16:creationId xmlns:a16="http://schemas.microsoft.com/office/drawing/2014/main" id="{ECEE7A59-10C1-4930-B0C2-E4FA37B00787}"/>
              </a:ext>
            </a:extLst>
          </p:cNvPr>
          <p:cNvSpPr txBox="1"/>
          <p:nvPr/>
        </p:nvSpPr>
        <p:spPr>
          <a:xfrm>
            <a:off x="12751768" y="2559793"/>
            <a:ext cx="4748809" cy="1225551"/>
          </a:xfrm>
          <a:prstGeom prst="rect">
            <a:avLst/>
          </a:prstGeom>
        </p:spPr>
        <p:txBody>
          <a:bodyPr lIns="0" tIns="0" rIns="0" bIns="0" rtlCol="0" anchor="t">
            <a:spAutoFit/>
          </a:bodyPr>
          <a:lstStyle/>
          <a:p>
            <a:pPr>
              <a:lnSpc>
                <a:spcPts val="4899"/>
              </a:lnSpc>
            </a:pPr>
            <a:r>
              <a:rPr lang="en-US" sz="3499">
                <a:solidFill>
                  <a:srgbClr val="FFFFFF"/>
                </a:solidFill>
                <a:latin typeface="Now Bold"/>
              </a:rPr>
              <a:t>Women's rights are human rights</a:t>
            </a:r>
          </a:p>
        </p:txBody>
      </p:sp>
      <p:pic>
        <p:nvPicPr>
          <p:cNvPr id="48" name="Graphic 47" descr="Fish outline">
            <a:extLst>
              <a:ext uri="{FF2B5EF4-FFF2-40B4-BE49-F238E27FC236}">
                <a16:creationId xmlns:a16="http://schemas.microsoft.com/office/drawing/2014/main" id="{45886C20-4326-45B2-BE9B-6984C62143C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9537" y="1943051"/>
            <a:ext cx="687003" cy="687003"/>
          </a:xfrm>
          <a:prstGeom prst="rect">
            <a:avLst/>
          </a:prstGeom>
        </p:spPr>
      </p:pic>
      <p:pic>
        <p:nvPicPr>
          <p:cNvPr id="49" name="Graphic 48" descr="Tree With Roots outline">
            <a:extLst>
              <a:ext uri="{FF2B5EF4-FFF2-40B4-BE49-F238E27FC236}">
                <a16:creationId xmlns:a16="http://schemas.microsoft.com/office/drawing/2014/main" id="{90B7198A-D48F-406E-AB94-D8FBF3F25B6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2147" y="1472976"/>
            <a:ext cx="687003" cy="687003"/>
          </a:xfrm>
          <a:prstGeom prst="rect">
            <a:avLst/>
          </a:prstGeom>
        </p:spPr>
      </p:pic>
      <p:pic>
        <p:nvPicPr>
          <p:cNvPr id="50" name="Graphic 49" descr="Person with idea outline">
            <a:extLst>
              <a:ext uri="{FF2B5EF4-FFF2-40B4-BE49-F238E27FC236}">
                <a16:creationId xmlns:a16="http://schemas.microsoft.com/office/drawing/2014/main" id="{12283FC2-D54C-4EC1-82C8-D7D943B40BD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218096" y="1472976"/>
            <a:ext cx="914400" cy="914400"/>
          </a:xfrm>
          <a:prstGeom prst="rect">
            <a:avLst/>
          </a:prstGeom>
        </p:spPr>
      </p:pic>
      <p:pic>
        <p:nvPicPr>
          <p:cNvPr id="51" name="Graphic 50" descr="Group success outline">
            <a:extLst>
              <a:ext uri="{FF2B5EF4-FFF2-40B4-BE49-F238E27FC236}">
                <a16:creationId xmlns:a16="http://schemas.microsoft.com/office/drawing/2014/main" id="{54F1FC4D-3C84-4529-AD44-2B7AC1C76FF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2173336" y="1539462"/>
            <a:ext cx="914400" cy="914400"/>
          </a:xfrm>
          <a:prstGeom prst="rect">
            <a:avLst/>
          </a:prstGeom>
        </p:spPr>
      </p:pic>
      <p:grpSp>
        <p:nvGrpSpPr>
          <p:cNvPr id="23" name="Group 23"/>
          <p:cNvGrpSpPr/>
          <p:nvPr/>
        </p:nvGrpSpPr>
        <p:grpSpPr>
          <a:xfrm>
            <a:off x="365708" y="3957761"/>
            <a:ext cx="17363558" cy="6029043"/>
            <a:chOff x="0" y="0"/>
            <a:chExt cx="5873599" cy="1913890"/>
          </a:xfrm>
        </p:grpSpPr>
        <p:sp>
          <p:nvSpPr>
            <p:cNvPr id="24" name="Freeform 24"/>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solidFill>
              <a:srgbClr val="0A9396"/>
            </a:solidFill>
          </p:spPr>
        </p:sp>
      </p:grpSp>
      <p:sp>
        <p:nvSpPr>
          <p:cNvPr id="29" name="TextBox 29"/>
          <p:cNvSpPr txBox="1"/>
          <p:nvPr/>
        </p:nvSpPr>
        <p:spPr>
          <a:xfrm>
            <a:off x="979150" y="5186290"/>
            <a:ext cx="7274168" cy="3284232"/>
          </a:xfrm>
          <a:prstGeom prst="rect">
            <a:avLst/>
          </a:prstGeom>
        </p:spPr>
        <p:txBody>
          <a:bodyPr wrap="square" lIns="0" tIns="0" rIns="0" bIns="0" rtlCol="0" anchor="t">
            <a:spAutoFit/>
          </a:bodyPr>
          <a:lstStyle/>
          <a:p>
            <a:pPr>
              <a:lnSpc>
                <a:spcPts val="4319"/>
              </a:lnSpc>
              <a:spcBef>
                <a:spcPct val="0"/>
              </a:spcBef>
            </a:pPr>
            <a:r>
              <a:rPr lang="en-US" sz="3200" dirty="0">
                <a:solidFill>
                  <a:srgbClr val="FFFFFF"/>
                </a:solidFill>
                <a:latin typeface="Now"/>
              </a:rPr>
              <a:t>Threats to natural resources can negatively impact communities who depend on them. </a:t>
            </a:r>
          </a:p>
          <a:p>
            <a:pPr>
              <a:lnSpc>
                <a:spcPts val="4319"/>
              </a:lnSpc>
              <a:spcBef>
                <a:spcPct val="0"/>
              </a:spcBef>
            </a:pPr>
            <a:endParaRPr lang="en-US" sz="3200" dirty="0">
              <a:solidFill>
                <a:srgbClr val="FFFFFF"/>
              </a:solidFill>
              <a:latin typeface="Now"/>
            </a:endParaRPr>
          </a:p>
          <a:p>
            <a:pPr>
              <a:lnSpc>
                <a:spcPts val="4319"/>
              </a:lnSpc>
              <a:spcBef>
                <a:spcPct val="0"/>
              </a:spcBef>
            </a:pPr>
            <a:r>
              <a:rPr lang="en-US" sz="3200" dirty="0">
                <a:solidFill>
                  <a:srgbClr val="FFFFFF"/>
                </a:solidFill>
                <a:latin typeface="Now"/>
              </a:rPr>
              <a:t>This includes women and the households that they often manage. </a:t>
            </a:r>
          </a:p>
        </p:txBody>
      </p:sp>
      <p:sp>
        <p:nvSpPr>
          <p:cNvPr id="54" name="TextBox 53">
            <a:extLst>
              <a:ext uri="{FF2B5EF4-FFF2-40B4-BE49-F238E27FC236}">
                <a16:creationId xmlns:a16="http://schemas.microsoft.com/office/drawing/2014/main" id="{8F8C6E4E-7569-4C31-A5A4-5BE01D8144DD}"/>
              </a:ext>
            </a:extLst>
          </p:cNvPr>
          <p:cNvSpPr txBox="1"/>
          <p:nvPr/>
        </p:nvSpPr>
        <p:spPr>
          <a:xfrm>
            <a:off x="9471167" y="5457195"/>
            <a:ext cx="7837679" cy="2825132"/>
          </a:xfrm>
          <a:prstGeom prst="rect">
            <a:avLst/>
          </a:prstGeom>
          <a:noFill/>
        </p:spPr>
        <p:txBody>
          <a:bodyPr wrap="square">
            <a:spAutoFit/>
          </a:bodyPr>
          <a:lstStyle/>
          <a:p>
            <a:pPr marL="0" marR="0" lvl="0" indent="0" algn="l" defTabSz="914400" rtl="0" eaLnBrk="1" fontAlgn="auto" latinLnBrk="0" hangingPunct="1">
              <a:lnSpc>
                <a:spcPts val="4319"/>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Now"/>
                <a:ea typeface="+mn-ea"/>
                <a:cs typeface="+mn-cs"/>
              </a:rPr>
              <a:t>These impacts can be </a:t>
            </a:r>
            <a:r>
              <a:rPr kumimoji="0" lang="en-US" sz="3000" b="0" i="0" u="none" strike="noStrike" kern="1200" cap="none" spc="0" normalizeH="0" baseline="0" noProof="0" dirty="0">
                <a:ln>
                  <a:noFill/>
                </a:ln>
                <a:solidFill>
                  <a:srgbClr val="FFFFFF"/>
                </a:solidFill>
                <a:effectLst/>
                <a:uLnTx/>
                <a:uFillTx/>
                <a:latin typeface="Now Bold"/>
                <a:ea typeface="+mn-ea"/>
                <a:cs typeface="+mn-cs"/>
              </a:rPr>
              <a:t>different between men and women </a:t>
            </a:r>
            <a:r>
              <a:rPr kumimoji="0" lang="en-US" sz="3000" b="0" i="0" u="none" strike="noStrike" kern="1200" cap="none" spc="0" normalizeH="0" baseline="0" noProof="0" dirty="0">
                <a:ln>
                  <a:noFill/>
                </a:ln>
                <a:solidFill>
                  <a:srgbClr val="FFFFFF"/>
                </a:solidFill>
                <a:effectLst/>
                <a:uLnTx/>
                <a:uFillTx/>
                <a:latin typeface="Now"/>
                <a:ea typeface="+mn-ea"/>
                <a:cs typeface="+mn-cs"/>
              </a:rPr>
              <a:t>depending on gender roles, so it is important to understand how women – and their families - use and rely on resources.</a:t>
            </a:r>
          </a:p>
        </p:txBody>
      </p:sp>
      <p:sp>
        <p:nvSpPr>
          <p:cNvPr id="55" name="AutoShape 3">
            <a:extLst>
              <a:ext uri="{FF2B5EF4-FFF2-40B4-BE49-F238E27FC236}">
                <a16:creationId xmlns:a16="http://schemas.microsoft.com/office/drawing/2014/main" id="{999F0779-FFAA-418E-A39F-D6A8F7DBE4C2}"/>
              </a:ext>
            </a:extLst>
          </p:cNvPr>
          <p:cNvSpPr/>
          <p:nvPr/>
        </p:nvSpPr>
        <p:spPr>
          <a:xfrm rot="5400000">
            <a:off x="7676483" y="6800183"/>
            <a:ext cx="2325434" cy="0"/>
          </a:xfrm>
          <a:prstGeom prst="line">
            <a:avLst/>
          </a:prstGeom>
          <a:ln w="28575" cap="rnd">
            <a:solidFill>
              <a:srgbClr val="F4A261"/>
            </a:solidFill>
            <a:prstDash val="sysDot"/>
            <a:headEnd type="none" w="sm" len="sm"/>
            <a:tailEnd type="none" w="sm" len="sm"/>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365708" y="1943100"/>
            <a:ext cx="17363558" cy="8043753"/>
            <a:chOff x="0" y="0"/>
            <a:chExt cx="5873599" cy="1913890"/>
          </a:xfrm>
        </p:grpSpPr>
        <p:sp>
          <p:nvSpPr>
            <p:cNvPr id="24" name="Freeform 24"/>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solidFill>
              <a:srgbClr val="0A9396"/>
            </a:solidFill>
          </p:spPr>
        </p:sp>
      </p:grpSp>
      <p:sp>
        <p:nvSpPr>
          <p:cNvPr id="26" name="TextBox 26"/>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000000"/>
                </a:solidFill>
                <a:latin typeface="Now"/>
              </a:rPr>
              <a:t>MODULE 1</a:t>
            </a:r>
            <a:r>
              <a:rPr lang="en-US" sz="1600">
                <a:solidFill>
                  <a:srgbClr val="000000"/>
                </a:solidFill>
                <a:latin typeface="Now"/>
              </a:rPr>
              <a:t> | WHY GENDER IS IMPORTANT IN CONSERVATION</a:t>
            </a:r>
          </a:p>
        </p:txBody>
      </p:sp>
      <p:grpSp>
        <p:nvGrpSpPr>
          <p:cNvPr id="30" name="Group 2">
            <a:extLst>
              <a:ext uri="{FF2B5EF4-FFF2-40B4-BE49-F238E27FC236}">
                <a16:creationId xmlns:a16="http://schemas.microsoft.com/office/drawing/2014/main" id="{3788F62E-CCB1-417D-B2B7-B00B24675F90}"/>
              </a:ext>
            </a:extLst>
          </p:cNvPr>
          <p:cNvGrpSpPr/>
          <p:nvPr/>
        </p:nvGrpSpPr>
        <p:grpSpPr>
          <a:xfrm>
            <a:off x="365708" y="1943051"/>
            <a:ext cx="5533265" cy="2404953"/>
            <a:chOff x="0" y="0"/>
            <a:chExt cx="1871746" cy="813527"/>
          </a:xfrm>
          <a:solidFill>
            <a:srgbClr val="0A9396"/>
          </a:solidFill>
        </p:grpSpPr>
        <p:sp>
          <p:nvSpPr>
            <p:cNvPr id="31" name="Freeform 3">
              <a:extLst>
                <a:ext uri="{FF2B5EF4-FFF2-40B4-BE49-F238E27FC236}">
                  <a16:creationId xmlns:a16="http://schemas.microsoft.com/office/drawing/2014/main" id="{FD77B4B7-9A50-4E4D-947A-51949CBA3726}"/>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32" name="Group 5">
            <a:extLst>
              <a:ext uri="{FF2B5EF4-FFF2-40B4-BE49-F238E27FC236}">
                <a16:creationId xmlns:a16="http://schemas.microsoft.com/office/drawing/2014/main" id="{B8B80A2B-F63C-4F1A-B999-1849243BF242}"/>
              </a:ext>
            </a:extLst>
          </p:cNvPr>
          <p:cNvGrpSpPr/>
          <p:nvPr/>
        </p:nvGrpSpPr>
        <p:grpSpPr>
          <a:xfrm>
            <a:off x="203068" y="1410353"/>
            <a:ext cx="1172620" cy="1172620"/>
            <a:chOff x="0" y="0"/>
            <a:chExt cx="6350000" cy="6350000"/>
          </a:xfrm>
          <a:solidFill>
            <a:srgbClr val="F9844A"/>
          </a:solidFill>
        </p:grpSpPr>
        <p:sp>
          <p:nvSpPr>
            <p:cNvPr id="33" name="Freeform 6">
              <a:extLst>
                <a:ext uri="{FF2B5EF4-FFF2-40B4-BE49-F238E27FC236}">
                  <a16:creationId xmlns:a16="http://schemas.microsoft.com/office/drawing/2014/main" id="{BEE1EB1A-965C-46AA-8611-3A22DC2EF7C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34" name="TextBox 8">
            <a:extLst>
              <a:ext uri="{FF2B5EF4-FFF2-40B4-BE49-F238E27FC236}">
                <a16:creationId xmlns:a16="http://schemas.microsoft.com/office/drawing/2014/main" id="{A403DD63-7F71-45C5-95EA-8ECD14AE4044}"/>
              </a:ext>
            </a:extLst>
          </p:cNvPr>
          <p:cNvSpPr txBox="1"/>
          <p:nvPr/>
        </p:nvSpPr>
        <p:spPr>
          <a:xfrm>
            <a:off x="921475" y="2559793"/>
            <a:ext cx="4748809" cy="1225551"/>
          </a:xfrm>
          <a:prstGeom prst="rect">
            <a:avLst/>
          </a:prstGeom>
        </p:spPr>
        <p:txBody>
          <a:bodyPr lIns="0" tIns="0" rIns="0" bIns="0" rtlCol="0" anchor="t">
            <a:spAutoFit/>
          </a:bodyPr>
          <a:lstStyle/>
          <a:p>
            <a:pPr>
              <a:lnSpc>
                <a:spcPts val="4899"/>
              </a:lnSpc>
            </a:pPr>
            <a:r>
              <a:rPr lang="en-US" sz="3499">
                <a:solidFill>
                  <a:srgbClr val="FFFFFF"/>
                </a:solidFill>
                <a:latin typeface="Now Bold"/>
              </a:rPr>
              <a:t>Women's reliance on natural resources</a:t>
            </a:r>
          </a:p>
        </p:txBody>
      </p:sp>
      <p:pic>
        <p:nvPicPr>
          <p:cNvPr id="48" name="Graphic 47" descr="Fish outline">
            <a:extLst>
              <a:ext uri="{FF2B5EF4-FFF2-40B4-BE49-F238E27FC236}">
                <a16:creationId xmlns:a16="http://schemas.microsoft.com/office/drawing/2014/main" id="{45886C20-4326-45B2-BE9B-6984C62143C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9537" y="1943051"/>
            <a:ext cx="687003" cy="687003"/>
          </a:xfrm>
          <a:prstGeom prst="rect">
            <a:avLst/>
          </a:prstGeom>
        </p:spPr>
      </p:pic>
      <p:pic>
        <p:nvPicPr>
          <p:cNvPr id="49" name="Graphic 48" descr="Tree With Roots outline">
            <a:extLst>
              <a:ext uri="{FF2B5EF4-FFF2-40B4-BE49-F238E27FC236}">
                <a16:creationId xmlns:a16="http://schemas.microsoft.com/office/drawing/2014/main" id="{90B7198A-D48F-406E-AB94-D8FBF3F25B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2147" y="1472976"/>
            <a:ext cx="687003" cy="687003"/>
          </a:xfrm>
          <a:prstGeom prst="rect">
            <a:avLst/>
          </a:prstGeom>
        </p:spPr>
      </p:pic>
      <p:pic>
        <p:nvPicPr>
          <p:cNvPr id="3" name="Picture 2" descr="A picture containing several&#10;&#10;Description automatically generated">
            <a:extLst>
              <a:ext uri="{FF2B5EF4-FFF2-40B4-BE49-F238E27FC236}">
                <a16:creationId xmlns:a16="http://schemas.microsoft.com/office/drawing/2014/main" id="{8EF8CDC0-ECE4-4D59-947D-BA395C45B0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08825" y="2117389"/>
            <a:ext cx="7590816" cy="5693111"/>
          </a:xfrm>
          <a:prstGeom prst="rect">
            <a:avLst/>
          </a:prstGeom>
        </p:spPr>
      </p:pic>
      <p:sp>
        <p:nvSpPr>
          <p:cNvPr id="52" name="AutoShape 3">
            <a:extLst>
              <a:ext uri="{FF2B5EF4-FFF2-40B4-BE49-F238E27FC236}">
                <a16:creationId xmlns:a16="http://schemas.microsoft.com/office/drawing/2014/main" id="{FB0B672D-1542-4B38-A322-4D1D4E33FA99}"/>
              </a:ext>
            </a:extLst>
          </p:cNvPr>
          <p:cNvSpPr/>
          <p:nvPr/>
        </p:nvSpPr>
        <p:spPr>
          <a:xfrm rot="5400000" flipH="1">
            <a:off x="2969640" y="1941984"/>
            <a:ext cx="10634" cy="4106964"/>
          </a:xfrm>
          <a:prstGeom prst="line">
            <a:avLst/>
          </a:prstGeom>
          <a:ln w="28575" cap="rnd">
            <a:solidFill>
              <a:srgbClr val="F4A261"/>
            </a:solidFill>
            <a:prstDash val="sysDot"/>
            <a:headEnd type="none" w="sm" len="sm"/>
            <a:tailEnd type="none" w="sm" len="sm"/>
          </a:ln>
        </p:spPr>
        <p:txBody>
          <a:bodyPr/>
          <a:lstStyle/>
          <a:p>
            <a:endParaRPr lang="en-US" dirty="0"/>
          </a:p>
        </p:txBody>
      </p:sp>
      <p:pic>
        <p:nvPicPr>
          <p:cNvPr id="5" name="Picture 4" descr="A picture containing tree, outdoor, grass, plant&#10;&#10;Description automatically generated">
            <a:extLst>
              <a:ext uri="{FF2B5EF4-FFF2-40B4-BE49-F238E27FC236}">
                <a16:creationId xmlns:a16="http://schemas.microsoft.com/office/drawing/2014/main" id="{9A61B7E3-7DDA-4846-800B-A2F05E0AB0E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983335" y="4914900"/>
            <a:ext cx="6465465" cy="4903736"/>
          </a:xfrm>
          <a:prstGeom prst="rect">
            <a:avLst/>
          </a:prstGeom>
        </p:spPr>
      </p:pic>
      <p:sp>
        <p:nvSpPr>
          <p:cNvPr id="28" name="TextBox 19">
            <a:extLst>
              <a:ext uri="{FF2B5EF4-FFF2-40B4-BE49-F238E27FC236}">
                <a16:creationId xmlns:a16="http://schemas.microsoft.com/office/drawing/2014/main" id="{52619577-4231-41E6-A323-86F06FC8BF61}"/>
              </a:ext>
            </a:extLst>
          </p:cNvPr>
          <p:cNvSpPr txBox="1"/>
          <p:nvPr/>
        </p:nvSpPr>
        <p:spPr>
          <a:xfrm>
            <a:off x="12656824" y="5312807"/>
            <a:ext cx="4898696" cy="4555093"/>
          </a:xfrm>
          <a:prstGeom prst="rect">
            <a:avLst/>
          </a:prstGeom>
          <a:solidFill>
            <a:srgbClr val="94D2BD">
              <a:alpha val="94000"/>
            </a:srgbClr>
          </a:solidFill>
        </p:spPr>
        <p:txBody>
          <a:bodyPr wrap="square" lIns="182880" tIns="182880" rIns="91440" bIns="182880" rtlCol="0" anchor="t">
            <a:spAutoFit/>
          </a:bodyPr>
          <a:lstStyle/>
          <a:p>
            <a:pPr>
              <a:spcBef>
                <a:spcPct val="0"/>
              </a:spcBef>
            </a:pPr>
            <a:r>
              <a:rPr lang="en-US" sz="2000" dirty="0">
                <a:solidFill>
                  <a:schemeClr val="accent6">
                    <a:lumMod val="40000"/>
                    <a:lumOff val="60000"/>
                  </a:schemeClr>
                </a:solidFill>
                <a:latin typeface="Now"/>
              </a:rPr>
              <a:t>Cambodia</a:t>
            </a:r>
            <a:endParaRPr lang="en-US" sz="1000" dirty="0">
              <a:solidFill>
                <a:schemeClr val="accent6">
                  <a:lumMod val="40000"/>
                  <a:lumOff val="60000"/>
                </a:schemeClr>
              </a:solidFill>
              <a:latin typeface="Now"/>
            </a:endParaRPr>
          </a:p>
          <a:p>
            <a:pPr>
              <a:spcBef>
                <a:spcPct val="0"/>
              </a:spcBef>
            </a:pPr>
            <a:r>
              <a:rPr lang="en-US" sz="1000" dirty="0">
                <a:solidFill>
                  <a:srgbClr val="F9C74F"/>
                </a:solidFill>
                <a:latin typeface="Now"/>
              </a:rPr>
              <a:t> </a:t>
            </a:r>
            <a:endParaRPr lang="en-US" sz="1000" dirty="0">
              <a:solidFill>
                <a:schemeClr val="bg1"/>
              </a:solidFill>
              <a:latin typeface="Now"/>
            </a:endParaRPr>
          </a:p>
          <a:p>
            <a:pPr>
              <a:spcBef>
                <a:spcPct val="0"/>
              </a:spcBef>
            </a:pPr>
            <a:r>
              <a:rPr lang="en-US" sz="2400" dirty="0">
                <a:solidFill>
                  <a:schemeClr val="bg1"/>
                </a:solidFill>
                <a:latin typeface="Now"/>
              </a:rPr>
              <a:t>“Because many of them work in fish processing, women benefit from strong community fisheries management. If the Community Fisheries Committee is not managing fisheries effectively, it will impact women’s livelihoods.”</a:t>
            </a:r>
          </a:p>
          <a:p>
            <a:pPr>
              <a:spcBef>
                <a:spcPct val="0"/>
              </a:spcBef>
            </a:pPr>
            <a:endParaRPr lang="en-US" sz="2000" dirty="0">
              <a:solidFill>
                <a:schemeClr val="bg1"/>
              </a:solidFill>
              <a:latin typeface="Now"/>
            </a:endParaRPr>
          </a:p>
          <a:p>
            <a:pPr algn="r">
              <a:spcBef>
                <a:spcPct val="0"/>
              </a:spcBef>
            </a:pPr>
            <a:r>
              <a:rPr lang="en-US" sz="2000" dirty="0">
                <a:solidFill>
                  <a:schemeClr val="bg1"/>
                </a:solidFill>
                <a:latin typeface="Now"/>
              </a:rPr>
              <a:t>Conservation International (CI)</a:t>
            </a:r>
          </a:p>
        </p:txBody>
      </p:sp>
      <p:sp>
        <p:nvSpPr>
          <p:cNvPr id="27" name="TextBox 19">
            <a:extLst>
              <a:ext uri="{FF2B5EF4-FFF2-40B4-BE49-F238E27FC236}">
                <a16:creationId xmlns:a16="http://schemas.microsoft.com/office/drawing/2014/main" id="{89E59A3E-75FF-4329-A286-7CA64FA00C21}"/>
              </a:ext>
            </a:extLst>
          </p:cNvPr>
          <p:cNvSpPr txBox="1"/>
          <p:nvPr/>
        </p:nvSpPr>
        <p:spPr>
          <a:xfrm>
            <a:off x="635648" y="4313598"/>
            <a:ext cx="5263325" cy="4154984"/>
          </a:xfrm>
          <a:prstGeom prst="rect">
            <a:avLst/>
          </a:prstGeom>
          <a:solidFill>
            <a:srgbClr val="94D2BD">
              <a:alpha val="94000"/>
            </a:srgbClr>
          </a:solidFill>
        </p:spPr>
        <p:txBody>
          <a:bodyPr wrap="square" lIns="182880" tIns="182880" rIns="91440" bIns="91440" rtlCol="0" anchor="t">
            <a:spAutoFit/>
          </a:bodyPr>
          <a:lstStyle/>
          <a:p>
            <a:pPr>
              <a:spcBef>
                <a:spcPct val="0"/>
              </a:spcBef>
            </a:pPr>
            <a:r>
              <a:rPr lang="en-US" sz="2000" dirty="0">
                <a:solidFill>
                  <a:schemeClr val="accent6">
                    <a:lumMod val="40000"/>
                    <a:lumOff val="60000"/>
                  </a:schemeClr>
                </a:solidFill>
                <a:latin typeface="Now"/>
              </a:rPr>
              <a:t>Cambodia </a:t>
            </a:r>
          </a:p>
          <a:p>
            <a:pPr>
              <a:spcBef>
                <a:spcPct val="0"/>
              </a:spcBef>
            </a:pPr>
            <a:endParaRPr lang="en-US" sz="1000" dirty="0">
              <a:solidFill>
                <a:schemeClr val="bg1"/>
              </a:solidFill>
              <a:latin typeface="Now"/>
            </a:endParaRPr>
          </a:p>
          <a:p>
            <a:pPr>
              <a:spcBef>
                <a:spcPct val="0"/>
              </a:spcBef>
            </a:pPr>
            <a:r>
              <a:rPr lang="en-US" sz="2400" dirty="0">
                <a:solidFill>
                  <a:schemeClr val="bg1"/>
                </a:solidFill>
                <a:latin typeface="Now"/>
              </a:rPr>
              <a:t>“In our project area, most non-timber forest product (NTFP) use is by women. They are the main ones responsible for collecting water, vegetables, and firewood from the forest. So they are particularly vulnerable to land loss.”</a:t>
            </a:r>
          </a:p>
          <a:p>
            <a:pPr algn="r">
              <a:spcBef>
                <a:spcPct val="0"/>
              </a:spcBef>
            </a:pPr>
            <a:r>
              <a:rPr lang="en-US" sz="2000" dirty="0">
                <a:solidFill>
                  <a:schemeClr val="bg1"/>
                </a:solidFill>
                <a:latin typeface="Now"/>
              </a:rPr>
              <a:t>Highlanders Association</a:t>
            </a:r>
          </a:p>
        </p:txBody>
      </p:sp>
      <p:sp>
        <p:nvSpPr>
          <p:cNvPr id="53" name="TextBox 4">
            <a:extLst>
              <a:ext uri="{FF2B5EF4-FFF2-40B4-BE49-F238E27FC236}">
                <a16:creationId xmlns:a16="http://schemas.microsoft.com/office/drawing/2014/main" id="{270154CE-A122-4DE8-9BC5-45C4D0720180}"/>
              </a:ext>
            </a:extLst>
          </p:cNvPr>
          <p:cNvSpPr txBox="1"/>
          <p:nvPr/>
        </p:nvSpPr>
        <p:spPr>
          <a:xfrm>
            <a:off x="3017331" y="9229880"/>
            <a:ext cx="4157004" cy="561820"/>
          </a:xfrm>
          <a:prstGeom prst="rect">
            <a:avLst/>
          </a:prstGeom>
        </p:spPr>
        <p:txBody>
          <a:bodyPr wrap="square" lIns="0" tIns="0" rIns="0" bIns="0" rtlCol="0" anchor="t">
            <a:spAutoFit/>
          </a:bodyPr>
          <a:lstStyle/>
          <a:p>
            <a:pPr>
              <a:lnSpc>
                <a:spcPts val="2240"/>
              </a:lnSpc>
            </a:pPr>
            <a:r>
              <a:rPr lang="en-US" dirty="0">
                <a:solidFill>
                  <a:schemeClr val="bg1"/>
                </a:solidFill>
                <a:latin typeface="Now"/>
              </a:rPr>
              <a:t>Woman going to fetch water in Mon State, Myanmar. © </a:t>
            </a:r>
            <a:r>
              <a:rPr lang="en-US" dirty="0" err="1">
                <a:solidFill>
                  <a:schemeClr val="bg1"/>
                </a:solidFill>
                <a:latin typeface="Now"/>
              </a:rPr>
              <a:t>TSWhitty</a:t>
            </a:r>
            <a:endParaRPr lang="en-US" dirty="0">
              <a:solidFill>
                <a:schemeClr val="bg1"/>
              </a:solidFill>
              <a:latin typeface="Now"/>
            </a:endParaRPr>
          </a:p>
        </p:txBody>
      </p:sp>
      <p:sp>
        <p:nvSpPr>
          <p:cNvPr id="55" name="TextBox 54">
            <a:extLst>
              <a:ext uri="{FF2B5EF4-FFF2-40B4-BE49-F238E27FC236}">
                <a16:creationId xmlns:a16="http://schemas.microsoft.com/office/drawing/2014/main" id="{EE0C2CA5-E292-4F65-8163-66571A795470}"/>
              </a:ext>
            </a:extLst>
          </p:cNvPr>
          <p:cNvSpPr txBox="1"/>
          <p:nvPr/>
        </p:nvSpPr>
        <p:spPr>
          <a:xfrm>
            <a:off x="9608824" y="5543371"/>
            <a:ext cx="3048000" cy="1200329"/>
          </a:xfrm>
          <a:prstGeom prst="rect">
            <a:avLst/>
          </a:prstGeom>
          <a:noFill/>
        </p:spPr>
        <p:txBody>
          <a:bodyPr wrap="square">
            <a:spAutoFit/>
          </a:bodyPr>
          <a:lstStyle/>
          <a:p>
            <a:r>
              <a:rPr lang="en-US" dirty="0">
                <a:solidFill>
                  <a:schemeClr val="bg1"/>
                </a:solidFill>
                <a:latin typeface="Now"/>
              </a:rPr>
              <a:t>Women’s fish processing group in </a:t>
            </a:r>
            <a:r>
              <a:rPr lang="en-US" dirty="0" err="1">
                <a:solidFill>
                  <a:schemeClr val="bg1"/>
                </a:solidFill>
                <a:latin typeface="Now"/>
              </a:rPr>
              <a:t>Ou</a:t>
            </a:r>
            <a:r>
              <a:rPr lang="en-US" dirty="0">
                <a:solidFill>
                  <a:schemeClr val="bg1"/>
                </a:solidFill>
                <a:latin typeface="Now"/>
              </a:rPr>
              <a:t> </a:t>
            </a:r>
            <a:r>
              <a:rPr lang="en-US" dirty="0" err="1">
                <a:solidFill>
                  <a:schemeClr val="bg1"/>
                </a:solidFill>
                <a:latin typeface="Now"/>
              </a:rPr>
              <a:t>Akol</a:t>
            </a:r>
            <a:r>
              <a:rPr lang="en-US" dirty="0">
                <a:solidFill>
                  <a:schemeClr val="bg1"/>
                </a:solidFill>
                <a:latin typeface="Now"/>
              </a:rPr>
              <a:t>, Cambodia </a:t>
            </a:r>
          </a:p>
          <a:p>
            <a:r>
              <a:rPr lang="en-US" dirty="0">
                <a:solidFill>
                  <a:schemeClr val="bg1"/>
                </a:solidFill>
                <a:latin typeface="Now"/>
              </a:rPr>
              <a:t>© Kriya Sith, CI</a:t>
            </a:r>
            <a:endParaRPr lang="en-US" dirty="0">
              <a:solidFill>
                <a:schemeClr val="bg1"/>
              </a:solidFill>
            </a:endParaRPr>
          </a:p>
        </p:txBody>
      </p:sp>
    </p:spTree>
    <p:extLst>
      <p:ext uri="{BB962C8B-B14F-4D97-AF65-F5344CB8AC3E}">
        <p14:creationId xmlns:p14="http://schemas.microsoft.com/office/powerpoint/2010/main" val="2907406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2">
            <a:extLst>
              <a:ext uri="{FF2B5EF4-FFF2-40B4-BE49-F238E27FC236}">
                <a16:creationId xmlns:a16="http://schemas.microsoft.com/office/drawing/2014/main" id="{65E13850-1361-4236-A1D2-9A207E441882}"/>
              </a:ext>
            </a:extLst>
          </p:cNvPr>
          <p:cNvGrpSpPr/>
          <p:nvPr/>
        </p:nvGrpSpPr>
        <p:grpSpPr>
          <a:xfrm>
            <a:off x="365708" y="1943051"/>
            <a:ext cx="5533265" cy="2404953"/>
            <a:chOff x="0" y="0"/>
            <a:chExt cx="1871746" cy="813527"/>
          </a:xfrm>
          <a:solidFill>
            <a:srgbClr val="E6E6E6"/>
          </a:solidFill>
        </p:grpSpPr>
        <p:sp>
          <p:nvSpPr>
            <p:cNvPr id="32" name="Freeform 3">
              <a:extLst>
                <a:ext uri="{FF2B5EF4-FFF2-40B4-BE49-F238E27FC236}">
                  <a16:creationId xmlns:a16="http://schemas.microsoft.com/office/drawing/2014/main" id="{9875EF97-9110-49C8-BFBA-9AA2D5DEB0E7}"/>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44" name="Group 21">
            <a:extLst>
              <a:ext uri="{FF2B5EF4-FFF2-40B4-BE49-F238E27FC236}">
                <a16:creationId xmlns:a16="http://schemas.microsoft.com/office/drawing/2014/main" id="{4F588924-54CA-4B23-86C2-7EAC2D42B4D1}"/>
              </a:ext>
            </a:extLst>
          </p:cNvPr>
          <p:cNvGrpSpPr/>
          <p:nvPr/>
        </p:nvGrpSpPr>
        <p:grpSpPr>
          <a:xfrm>
            <a:off x="12196001" y="1943051"/>
            <a:ext cx="5533265" cy="2404953"/>
            <a:chOff x="0" y="0"/>
            <a:chExt cx="1871746" cy="813527"/>
          </a:xfrm>
          <a:solidFill>
            <a:srgbClr val="E6E6E6"/>
          </a:solidFill>
        </p:grpSpPr>
        <p:sp>
          <p:nvSpPr>
            <p:cNvPr id="45" name="Freeform 22">
              <a:extLst>
                <a:ext uri="{FF2B5EF4-FFF2-40B4-BE49-F238E27FC236}">
                  <a16:creationId xmlns:a16="http://schemas.microsoft.com/office/drawing/2014/main" id="{61320AB4-5436-4CF1-BFA9-D94941F97A8A}"/>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sp>
        <p:nvSpPr>
          <p:cNvPr id="48" name="TextBox 27">
            <a:extLst>
              <a:ext uri="{FF2B5EF4-FFF2-40B4-BE49-F238E27FC236}">
                <a16:creationId xmlns:a16="http://schemas.microsoft.com/office/drawing/2014/main" id="{C19FD853-21BF-46D1-880D-A0C3A39FD675}"/>
              </a:ext>
            </a:extLst>
          </p:cNvPr>
          <p:cNvSpPr txBox="1"/>
          <p:nvPr/>
        </p:nvSpPr>
        <p:spPr>
          <a:xfrm>
            <a:off x="12751768" y="2559793"/>
            <a:ext cx="4748809" cy="1225551"/>
          </a:xfrm>
          <a:prstGeom prst="rect">
            <a:avLst/>
          </a:prstGeom>
        </p:spPr>
        <p:txBody>
          <a:bodyPr lIns="0" tIns="0" rIns="0" bIns="0" rtlCol="0" anchor="t">
            <a:spAutoFit/>
          </a:bodyPr>
          <a:lstStyle/>
          <a:p>
            <a:pPr>
              <a:lnSpc>
                <a:spcPts val="4899"/>
              </a:lnSpc>
            </a:pPr>
            <a:r>
              <a:rPr lang="en-US" sz="3499">
                <a:solidFill>
                  <a:srgbClr val="FFFFFF"/>
                </a:solidFill>
                <a:latin typeface="Now Bold"/>
              </a:rPr>
              <a:t>Women's rights are human rights</a:t>
            </a:r>
          </a:p>
        </p:txBody>
      </p:sp>
      <p:grpSp>
        <p:nvGrpSpPr>
          <p:cNvPr id="28" name="Group 23">
            <a:extLst>
              <a:ext uri="{FF2B5EF4-FFF2-40B4-BE49-F238E27FC236}">
                <a16:creationId xmlns:a16="http://schemas.microsoft.com/office/drawing/2014/main" id="{7E688C03-BA9D-4EF9-B48A-11AC3D3BB2BC}"/>
              </a:ext>
            </a:extLst>
          </p:cNvPr>
          <p:cNvGrpSpPr/>
          <p:nvPr/>
        </p:nvGrpSpPr>
        <p:grpSpPr>
          <a:xfrm>
            <a:off x="365708" y="3957761"/>
            <a:ext cx="17363558" cy="6029043"/>
            <a:chOff x="0" y="0"/>
            <a:chExt cx="5873599" cy="1913890"/>
          </a:xfrm>
        </p:grpSpPr>
        <p:sp>
          <p:nvSpPr>
            <p:cNvPr id="30" name="Freeform 24">
              <a:extLst>
                <a:ext uri="{FF2B5EF4-FFF2-40B4-BE49-F238E27FC236}">
                  <a16:creationId xmlns:a16="http://schemas.microsoft.com/office/drawing/2014/main" id="{10F8AAC4-3318-45FB-828A-CC217ECA0D34}"/>
                </a:ext>
              </a:extLst>
            </p:cNvPr>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solidFill>
              <a:srgbClr val="0A9396"/>
            </a:solidFill>
          </p:spPr>
        </p:sp>
      </p:grpSp>
      <p:grpSp>
        <p:nvGrpSpPr>
          <p:cNvPr id="33" name="Group 5">
            <a:extLst>
              <a:ext uri="{FF2B5EF4-FFF2-40B4-BE49-F238E27FC236}">
                <a16:creationId xmlns:a16="http://schemas.microsoft.com/office/drawing/2014/main" id="{7E14140A-19ED-4698-9E13-E8F5D929F793}"/>
              </a:ext>
            </a:extLst>
          </p:cNvPr>
          <p:cNvGrpSpPr/>
          <p:nvPr/>
        </p:nvGrpSpPr>
        <p:grpSpPr>
          <a:xfrm>
            <a:off x="203068" y="1410353"/>
            <a:ext cx="1172620" cy="1172620"/>
            <a:chOff x="0" y="0"/>
            <a:chExt cx="6350000" cy="6350000"/>
          </a:xfrm>
          <a:solidFill>
            <a:schemeClr val="accent6">
              <a:lumMod val="40000"/>
              <a:lumOff val="60000"/>
            </a:schemeClr>
          </a:solidFill>
        </p:grpSpPr>
        <p:sp>
          <p:nvSpPr>
            <p:cNvPr id="34" name="Freeform 6">
              <a:extLst>
                <a:ext uri="{FF2B5EF4-FFF2-40B4-BE49-F238E27FC236}">
                  <a16:creationId xmlns:a16="http://schemas.microsoft.com/office/drawing/2014/main" id="{2C51D5DC-5F29-4833-A236-11E591999EA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35" name="TextBox 8">
            <a:extLst>
              <a:ext uri="{FF2B5EF4-FFF2-40B4-BE49-F238E27FC236}">
                <a16:creationId xmlns:a16="http://schemas.microsoft.com/office/drawing/2014/main" id="{333C6F91-3B12-466A-BE63-1264BDF7F2D3}"/>
              </a:ext>
            </a:extLst>
          </p:cNvPr>
          <p:cNvSpPr txBox="1"/>
          <p:nvPr/>
        </p:nvSpPr>
        <p:spPr>
          <a:xfrm>
            <a:off x="921475" y="2559793"/>
            <a:ext cx="4748809" cy="1225551"/>
          </a:xfrm>
          <a:prstGeom prst="rect">
            <a:avLst/>
          </a:prstGeom>
        </p:spPr>
        <p:txBody>
          <a:bodyPr lIns="0" tIns="0" rIns="0" bIns="0" rtlCol="0" anchor="t">
            <a:spAutoFit/>
          </a:bodyPr>
          <a:lstStyle/>
          <a:p>
            <a:pPr>
              <a:lnSpc>
                <a:spcPts val="4899"/>
              </a:lnSpc>
            </a:pPr>
            <a:r>
              <a:rPr lang="en-US" sz="3499">
                <a:solidFill>
                  <a:srgbClr val="FFFFFF"/>
                </a:solidFill>
                <a:latin typeface="Now Bold"/>
              </a:rPr>
              <a:t>Women's reliance on natural resources</a:t>
            </a:r>
          </a:p>
        </p:txBody>
      </p:sp>
      <p:pic>
        <p:nvPicPr>
          <p:cNvPr id="36" name="Picture 11">
            <a:extLst>
              <a:ext uri="{FF2B5EF4-FFF2-40B4-BE49-F238E27FC236}">
                <a16:creationId xmlns:a16="http://schemas.microsoft.com/office/drawing/2014/main" id="{D13B1E72-001B-4532-AE98-D13C7D17FE7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pic>
        <p:nvPicPr>
          <p:cNvPr id="37" name="Picture 12">
            <a:extLst>
              <a:ext uri="{FF2B5EF4-FFF2-40B4-BE49-F238E27FC236}">
                <a16:creationId xmlns:a16="http://schemas.microsoft.com/office/drawing/2014/main" id="{9B18B888-062E-4915-875A-AF509EE4700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38" name="Group 13">
            <a:extLst>
              <a:ext uri="{FF2B5EF4-FFF2-40B4-BE49-F238E27FC236}">
                <a16:creationId xmlns:a16="http://schemas.microsoft.com/office/drawing/2014/main" id="{1166AF40-9162-456E-B5B1-3872FE3FCCC0}"/>
              </a:ext>
            </a:extLst>
          </p:cNvPr>
          <p:cNvGrpSpPr/>
          <p:nvPr/>
        </p:nvGrpSpPr>
        <p:grpSpPr>
          <a:xfrm>
            <a:off x="6275779" y="1943051"/>
            <a:ext cx="5533265" cy="2404953"/>
            <a:chOff x="0" y="0"/>
            <a:chExt cx="1871746" cy="813527"/>
          </a:xfrm>
          <a:solidFill>
            <a:srgbClr val="0A9396"/>
          </a:solidFill>
        </p:grpSpPr>
        <p:sp>
          <p:nvSpPr>
            <p:cNvPr id="39" name="Freeform 14">
              <a:extLst>
                <a:ext uri="{FF2B5EF4-FFF2-40B4-BE49-F238E27FC236}">
                  <a16:creationId xmlns:a16="http://schemas.microsoft.com/office/drawing/2014/main" id="{721FFC82-7DEA-438E-9621-25C2FB14146F}"/>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40" name="Group 16">
            <a:extLst>
              <a:ext uri="{FF2B5EF4-FFF2-40B4-BE49-F238E27FC236}">
                <a16:creationId xmlns:a16="http://schemas.microsoft.com/office/drawing/2014/main" id="{926DE32D-8E9E-4114-8879-58A5780D6A9F}"/>
              </a:ext>
            </a:extLst>
          </p:cNvPr>
          <p:cNvGrpSpPr/>
          <p:nvPr/>
        </p:nvGrpSpPr>
        <p:grpSpPr>
          <a:xfrm>
            <a:off x="6113138" y="1410353"/>
            <a:ext cx="1172620" cy="1172620"/>
            <a:chOff x="0" y="0"/>
            <a:chExt cx="6350000" cy="6350000"/>
          </a:xfrm>
          <a:solidFill>
            <a:srgbClr val="F9844A"/>
          </a:solidFill>
        </p:grpSpPr>
        <p:sp>
          <p:nvSpPr>
            <p:cNvPr id="41" name="Freeform 17">
              <a:extLst>
                <a:ext uri="{FF2B5EF4-FFF2-40B4-BE49-F238E27FC236}">
                  <a16:creationId xmlns:a16="http://schemas.microsoft.com/office/drawing/2014/main" id="{E227C1D9-0BDE-4505-9F8A-27F49C14711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2" name="TextBox 19">
            <a:extLst>
              <a:ext uri="{FF2B5EF4-FFF2-40B4-BE49-F238E27FC236}">
                <a16:creationId xmlns:a16="http://schemas.microsoft.com/office/drawing/2014/main" id="{193A3E13-9362-44FE-9B75-B98A62AEE9F1}"/>
              </a:ext>
            </a:extLst>
          </p:cNvPr>
          <p:cNvSpPr txBox="1"/>
          <p:nvPr/>
        </p:nvSpPr>
        <p:spPr>
          <a:xfrm>
            <a:off x="6831546" y="2559793"/>
            <a:ext cx="4748809" cy="1225551"/>
          </a:xfrm>
          <a:prstGeom prst="rect">
            <a:avLst/>
          </a:prstGeom>
        </p:spPr>
        <p:txBody>
          <a:bodyPr lIns="0" tIns="0" rIns="0" bIns="0" rtlCol="0" anchor="t">
            <a:spAutoFit/>
          </a:bodyPr>
          <a:lstStyle/>
          <a:p>
            <a:pPr>
              <a:lnSpc>
                <a:spcPts val="4899"/>
              </a:lnSpc>
            </a:pPr>
            <a:r>
              <a:rPr lang="en-US" sz="3499">
                <a:solidFill>
                  <a:srgbClr val="FFFFFF"/>
                </a:solidFill>
                <a:latin typeface="Now Bold"/>
              </a:rPr>
              <a:t>Women's experience &amp; knowledge</a:t>
            </a:r>
          </a:p>
        </p:txBody>
      </p:sp>
      <p:pic>
        <p:nvPicPr>
          <p:cNvPr id="43" name="Picture 20">
            <a:extLst>
              <a:ext uri="{FF2B5EF4-FFF2-40B4-BE49-F238E27FC236}">
                <a16:creationId xmlns:a16="http://schemas.microsoft.com/office/drawing/2014/main" id="{82C77F35-FD28-448F-ACF0-A5048526E2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46" name="Group 24">
            <a:extLst>
              <a:ext uri="{FF2B5EF4-FFF2-40B4-BE49-F238E27FC236}">
                <a16:creationId xmlns:a16="http://schemas.microsoft.com/office/drawing/2014/main" id="{3CB43D69-03B3-4506-B5FF-9826BF5F962B}"/>
              </a:ext>
            </a:extLst>
          </p:cNvPr>
          <p:cNvGrpSpPr/>
          <p:nvPr/>
        </p:nvGrpSpPr>
        <p:grpSpPr>
          <a:xfrm>
            <a:off x="12033361" y="1410353"/>
            <a:ext cx="1172620" cy="1172620"/>
            <a:chOff x="0" y="0"/>
            <a:chExt cx="6350000" cy="6350000"/>
          </a:xfrm>
          <a:solidFill>
            <a:schemeClr val="accent6">
              <a:lumMod val="40000"/>
              <a:lumOff val="60000"/>
            </a:schemeClr>
          </a:solidFill>
        </p:grpSpPr>
        <p:sp>
          <p:nvSpPr>
            <p:cNvPr id="47" name="Freeform 25">
              <a:extLst>
                <a:ext uri="{FF2B5EF4-FFF2-40B4-BE49-F238E27FC236}">
                  <a16:creationId xmlns:a16="http://schemas.microsoft.com/office/drawing/2014/main" id="{2B487643-BEA6-4DA9-9D53-73087AA25E8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9" name="Graphic 48" descr="Fish outline">
            <a:extLst>
              <a:ext uri="{FF2B5EF4-FFF2-40B4-BE49-F238E27FC236}">
                <a16:creationId xmlns:a16="http://schemas.microsoft.com/office/drawing/2014/main" id="{33ECBA2D-AD14-4358-BED9-957D34F1FD6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9537" y="1943051"/>
            <a:ext cx="687003" cy="687003"/>
          </a:xfrm>
          <a:prstGeom prst="rect">
            <a:avLst/>
          </a:prstGeom>
        </p:spPr>
      </p:pic>
      <p:pic>
        <p:nvPicPr>
          <p:cNvPr id="50" name="Graphic 49" descr="Tree With Roots outline">
            <a:extLst>
              <a:ext uri="{FF2B5EF4-FFF2-40B4-BE49-F238E27FC236}">
                <a16:creationId xmlns:a16="http://schemas.microsoft.com/office/drawing/2014/main" id="{52CA7E5B-D0D1-4ECE-8A5B-E8D4BA7E1BB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2147" y="1472976"/>
            <a:ext cx="687003" cy="687003"/>
          </a:xfrm>
          <a:prstGeom prst="rect">
            <a:avLst/>
          </a:prstGeom>
        </p:spPr>
      </p:pic>
      <p:pic>
        <p:nvPicPr>
          <p:cNvPr id="51" name="Graphic 50" descr="Person with idea outline">
            <a:extLst>
              <a:ext uri="{FF2B5EF4-FFF2-40B4-BE49-F238E27FC236}">
                <a16:creationId xmlns:a16="http://schemas.microsoft.com/office/drawing/2014/main" id="{CE2BE7DF-1C72-4C82-9C9B-9C511ABCD52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218096" y="1472976"/>
            <a:ext cx="914400" cy="914400"/>
          </a:xfrm>
          <a:prstGeom prst="rect">
            <a:avLst/>
          </a:prstGeom>
        </p:spPr>
      </p:pic>
      <p:pic>
        <p:nvPicPr>
          <p:cNvPr id="52" name="Graphic 51" descr="Group success outline">
            <a:extLst>
              <a:ext uri="{FF2B5EF4-FFF2-40B4-BE49-F238E27FC236}">
                <a16:creationId xmlns:a16="http://schemas.microsoft.com/office/drawing/2014/main" id="{C1758A4A-7F2B-44E4-BE92-720A352F9A12}"/>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2173336" y="1539462"/>
            <a:ext cx="914400" cy="914400"/>
          </a:xfrm>
          <a:prstGeom prst="rect">
            <a:avLst/>
          </a:prstGeom>
        </p:spPr>
      </p:pic>
      <p:sp>
        <p:nvSpPr>
          <p:cNvPr id="26" name="TextBox 26"/>
          <p:cNvSpPr txBox="1"/>
          <p:nvPr/>
        </p:nvSpPr>
        <p:spPr>
          <a:xfrm>
            <a:off x="11432057" y="799806"/>
            <a:ext cx="6570291" cy="273685"/>
          </a:xfrm>
          <a:prstGeom prst="rect">
            <a:avLst/>
          </a:prstGeom>
        </p:spPr>
        <p:txBody>
          <a:bodyPr lIns="0" tIns="0" rIns="0" bIns="0" rtlCol="0" anchor="t">
            <a:spAutoFit/>
          </a:bodyPr>
          <a:lstStyle/>
          <a:p>
            <a:pPr>
              <a:lnSpc>
                <a:spcPts val="2240"/>
              </a:lnSpc>
            </a:pPr>
            <a:r>
              <a:rPr lang="en-US" sz="1599">
                <a:solidFill>
                  <a:srgbClr val="000000"/>
                </a:solidFill>
                <a:latin typeface="Now"/>
              </a:rPr>
              <a:t>MODULE 1</a:t>
            </a:r>
            <a:r>
              <a:rPr lang="en-US" sz="1600">
                <a:solidFill>
                  <a:srgbClr val="000000"/>
                </a:solidFill>
                <a:latin typeface="Now"/>
              </a:rPr>
              <a:t> | WHY GENDER IS IMPORTANT IN CONSERVATION</a:t>
            </a:r>
          </a:p>
        </p:txBody>
      </p:sp>
      <p:sp>
        <p:nvSpPr>
          <p:cNvPr id="29" name="TextBox 29"/>
          <p:cNvSpPr txBox="1"/>
          <p:nvPr/>
        </p:nvSpPr>
        <p:spPr>
          <a:xfrm>
            <a:off x="2823580" y="4597683"/>
            <a:ext cx="12640839" cy="4949945"/>
          </a:xfrm>
          <a:prstGeom prst="rect">
            <a:avLst/>
          </a:prstGeom>
        </p:spPr>
        <p:txBody>
          <a:bodyPr lIns="0" tIns="0" rIns="0" bIns="0" rtlCol="0" anchor="t">
            <a:spAutoFit/>
          </a:bodyPr>
          <a:lstStyle/>
          <a:p>
            <a:pPr algn="ctr">
              <a:lnSpc>
                <a:spcPts val="4319"/>
              </a:lnSpc>
            </a:pPr>
            <a:r>
              <a:rPr lang="en-US" sz="3200" dirty="0">
                <a:solidFill>
                  <a:srgbClr val="FFFFFF"/>
                </a:solidFill>
                <a:latin typeface="Now" panose="020B0604020202020204" charset="0"/>
              </a:rPr>
              <a:t>Women can contribute to conservation with their knowledge, experience, and skills related to how they use resources, manage their livelihoods and households, and participate in their communities.</a:t>
            </a:r>
          </a:p>
          <a:p>
            <a:pPr algn="ctr">
              <a:lnSpc>
                <a:spcPts val="4319"/>
              </a:lnSpc>
            </a:pPr>
            <a:endParaRPr lang="en-US" sz="3200" dirty="0">
              <a:solidFill>
                <a:srgbClr val="FFFFFF"/>
              </a:solidFill>
              <a:latin typeface="Now" panose="020B0604020202020204" charset="0"/>
            </a:endParaRPr>
          </a:p>
          <a:p>
            <a:pPr algn="ctr">
              <a:lnSpc>
                <a:spcPts val="4319"/>
              </a:lnSpc>
            </a:pPr>
            <a:r>
              <a:rPr lang="en-US" sz="3200" dirty="0">
                <a:solidFill>
                  <a:srgbClr val="FFFFFF"/>
                </a:solidFill>
                <a:latin typeface="Now" panose="020B0604020202020204" charset="0"/>
              </a:rPr>
              <a:t>These can includes knowledge and skills that they already have, as well as knowledge and skills that they can learn and use in the future.</a:t>
            </a:r>
          </a:p>
          <a:p>
            <a:pPr algn="ctr">
              <a:lnSpc>
                <a:spcPts val="4319"/>
              </a:lnSpc>
              <a:spcBef>
                <a:spcPct val="0"/>
              </a:spcBef>
            </a:pPr>
            <a:endParaRPr lang="en-US" sz="3200" dirty="0">
              <a:solidFill>
                <a:srgbClr val="FFFFFF"/>
              </a:solidFill>
              <a:latin typeface="Now" panose="020B060402020202020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D083D239C1A540BD3CFB9F438960AD" ma:contentTypeVersion="18" ma:contentTypeDescription="Create a new document." ma:contentTypeScope="" ma:versionID="5ba0e699cc210f44d18291f0a8e2f58b">
  <xsd:schema xmlns:xsd="http://www.w3.org/2001/XMLSchema" xmlns:xs="http://www.w3.org/2001/XMLSchema" xmlns:p="http://schemas.microsoft.com/office/2006/metadata/properties" xmlns:ns1="http://schemas.microsoft.com/sharepoint/v3" xmlns:ns2="cd70a8df-fc1c-4d74-973c-c6c37511b536" xmlns:ns3="26dc9545-3485-43d9-a12f-7a40a730fcd3" targetNamespace="http://schemas.microsoft.com/office/2006/metadata/properties" ma:root="true" ma:fieldsID="7a624c9944140878bd4e6f7ff5037010" ns1:_="" ns2:_="" ns3:_="">
    <xsd:import namespace="http://schemas.microsoft.com/sharepoint/v3"/>
    <xsd:import namespace="cd70a8df-fc1c-4d74-973c-c6c37511b536"/>
    <xsd:import namespace="26dc9545-3485-43d9-a12f-7a40a730fcd3"/>
    <xsd:element name="properties">
      <xsd:complexType>
        <xsd:sequence>
          <xsd:element name="documentManagement">
            <xsd:complexType>
              <xsd:all>
                <xsd:element ref="ns2:SharedWithUsers" minOccurs="0"/>
                <xsd:element ref="ns2:SharedWithDetails" minOccurs="0"/>
                <xsd:element ref="ns3:MigrationSourceURL"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description="" ma:hidden="true" ma:internalName="_ip_UnifiedCompliancePolicyProperties">
      <xsd:simpleType>
        <xsd:restriction base="dms:Note"/>
      </xsd:simpleType>
    </xsd:element>
    <xsd:element name="_ip_UnifiedCompliancePolicyUIAction" ma:index="18"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70a8df-fc1c-4d74-973c-c6c37511b53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6dc9545-3485-43d9-a12f-7a40a730fcd3" elementFormDefault="qualified">
    <xsd:import namespace="http://schemas.microsoft.com/office/2006/documentManagement/types"/>
    <xsd:import namespace="http://schemas.microsoft.com/office/infopath/2007/PartnerControls"/>
    <xsd:element name="MigrationSourceURL" ma:index="10" nillable="true" ma:displayName="MigrationSourceURL" ma:internalName="MigrationSourceURL">
      <xsd:simpleType>
        <xsd:restriction base="dms:Note">
          <xsd:maxLength value="255"/>
        </xsd:restriction>
      </xsd:simple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Location" ma:index="20" nillable="true" ma:displayName="MediaServiceLoca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MigrationSourceURL xmlns="26dc9545-3485-43d9-a12f-7a40a730fcd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3D9C3D4-E240-4EF4-8450-BD26A4A4A1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d70a8df-fc1c-4d74-973c-c6c37511b536"/>
    <ds:schemaRef ds:uri="26dc9545-3485-43d9-a12f-7a40a730fc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E142A2-061D-4548-88BC-60763970862E}">
  <ds:schemaRefs>
    <ds:schemaRef ds:uri="http://schemas.microsoft.com/sharepoint/v3/contenttype/forms"/>
  </ds:schemaRefs>
</ds:datastoreItem>
</file>

<file path=customXml/itemProps3.xml><?xml version="1.0" encoding="utf-8"?>
<ds:datastoreItem xmlns:ds="http://schemas.openxmlformats.org/officeDocument/2006/customXml" ds:itemID="{205E4F4D-2B01-46FA-A75D-B2AB3E65E955}">
  <ds:schemaRefs>
    <ds:schemaRef ds:uri="http://purl.org/dc/elements/1.1/"/>
    <ds:schemaRef ds:uri="http://schemas.openxmlformats.org/package/2006/metadata/core-properties"/>
    <ds:schemaRef ds:uri="http://www.w3.org/XML/1998/namespace"/>
    <ds:schemaRef ds:uri="http://schemas.microsoft.com/sharepoint/v3"/>
    <ds:schemaRef ds:uri="http://purl.org/dc/dcmitype/"/>
    <ds:schemaRef ds:uri="http://schemas.microsoft.com/office/infopath/2007/PartnerControls"/>
    <ds:schemaRef ds:uri="http://schemas.microsoft.com/office/2006/documentManagement/types"/>
    <ds:schemaRef ds:uri="http://purl.org/dc/terms/"/>
    <ds:schemaRef ds:uri="26dc9545-3485-43d9-a12f-7a40a730fcd3"/>
    <ds:schemaRef ds:uri="cd70a8df-fc1c-4d74-973c-c6c37511b53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7890</TotalTime>
  <Words>3251</Words>
  <Application>Microsoft Office PowerPoint</Application>
  <PresentationFormat>Custom</PresentationFormat>
  <Paragraphs>357</Paragraphs>
  <Slides>38</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Calibri</vt:lpstr>
      <vt:lpstr>Avenir Next LT Pro</vt:lpstr>
      <vt:lpstr>Now</vt:lpstr>
      <vt:lpstr>Sailors</vt:lpstr>
      <vt:lpstr>Now Bold</vt:lpstr>
      <vt:lpstr>Trade Gothic Next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CEPF Gender Knowledge Product</dc:title>
  <dc:creator>Kristin Betz</dc:creator>
  <cp:lastModifiedBy>Kristin Betz</cp:lastModifiedBy>
  <cp:revision>602</cp:revision>
  <cp:lastPrinted>2021-11-19T15:58:16Z</cp:lastPrinted>
  <dcterms:created xsi:type="dcterms:W3CDTF">2006-08-16T00:00:00Z</dcterms:created>
  <dcterms:modified xsi:type="dcterms:W3CDTF">2022-01-11T17:17:35Z</dcterms:modified>
  <dc:identifier>DAEpYkZ1jA4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0x01010074D083D239C1A540BD3CFB9F438960AD</vt:lpwstr>
  </property>
</Properties>
</file>